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sv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58F5C-E8B5-B174-EAD3-4E4A0AA5576E}"/>
              </a:ext>
            </a:extLst>
          </p:cNvPr>
          <p:cNvSpPr>
            <a:spLocks noGrp="1"/>
          </p:cNvSpPr>
          <p:nvPr>
            <p:ph type="ctrTitle"/>
          </p:nvPr>
        </p:nvSpPr>
        <p:spPr/>
        <p:txBody>
          <a:bodyPr/>
          <a:lstStyle/>
          <a:p>
            <a:r>
              <a:rPr lang="de-DE" dirty="0">
                <a:solidFill>
                  <a:srgbClr val="FF0000"/>
                </a:solidFill>
              </a:rPr>
              <a:t>Die Rahmengartenordnung</a:t>
            </a:r>
            <a:br>
              <a:rPr lang="de-DE" dirty="0">
                <a:solidFill>
                  <a:schemeClr val="tx1"/>
                </a:solidFill>
              </a:rPr>
            </a:br>
            <a:r>
              <a:rPr lang="de-DE" sz="1600" dirty="0">
                <a:solidFill>
                  <a:schemeClr val="tx1"/>
                </a:solidFill>
              </a:rPr>
              <a:t>Entwurf zur MV am 06.05.2023</a:t>
            </a:r>
          </a:p>
        </p:txBody>
      </p:sp>
      <p:sp>
        <p:nvSpPr>
          <p:cNvPr id="3" name="Untertitel 2">
            <a:extLst>
              <a:ext uri="{FF2B5EF4-FFF2-40B4-BE49-F238E27FC236}">
                <a16:creationId xmlns:a16="http://schemas.microsoft.com/office/drawing/2014/main" id="{8B3A411F-C3DC-A13B-28D3-40610E85E83D}"/>
              </a:ext>
            </a:extLst>
          </p:cNvPr>
          <p:cNvSpPr>
            <a:spLocks noGrp="1"/>
          </p:cNvSpPr>
          <p:nvPr>
            <p:ph type="subTitle" idx="1"/>
          </p:nvPr>
        </p:nvSpPr>
        <p:spPr/>
        <p:txBody>
          <a:bodyPr/>
          <a:lstStyle/>
          <a:p>
            <a:r>
              <a:rPr lang="de-DE" dirty="0"/>
              <a:t>Landesverband Brandenburg der Gartenfreunde e.V.</a:t>
            </a:r>
          </a:p>
          <a:p>
            <a:r>
              <a:rPr lang="de-DE" dirty="0"/>
              <a:t>Stand: 09.01.2023</a:t>
            </a:r>
          </a:p>
        </p:txBody>
      </p:sp>
      <p:pic>
        <p:nvPicPr>
          <p:cNvPr id="5" name="Grafik 4">
            <a:extLst>
              <a:ext uri="{FF2B5EF4-FFF2-40B4-BE49-F238E27FC236}">
                <a16:creationId xmlns:a16="http://schemas.microsoft.com/office/drawing/2014/main" id="{6BEFD455-F530-E3E2-E51F-F0EBDC204534}"/>
              </a:ext>
            </a:extLst>
          </p:cNvPr>
          <p:cNvPicPr>
            <a:picLocks noChangeAspect="1"/>
          </p:cNvPicPr>
          <p:nvPr/>
        </p:nvPicPr>
        <p:blipFill>
          <a:blip r:embed="rId2"/>
          <a:stretch>
            <a:fillRect/>
          </a:stretch>
        </p:blipFill>
        <p:spPr>
          <a:xfrm>
            <a:off x="649250" y="3853758"/>
            <a:ext cx="2268747" cy="2138117"/>
          </a:xfrm>
          <a:prstGeom prst="rect">
            <a:avLst/>
          </a:prstGeom>
        </p:spPr>
      </p:pic>
    </p:spTree>
    <p:extLst>
      <p:ext uri="{BB962C8B-B14F-4D97-AF65-F5344CB8AC3E}">
        <p14:creationId xmlns:p14="http://schemas.microsoft.com/office/powerpoint/2010/main" val="370509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54C33-45F7-ACE2-E295-AAB19A072915}"/>
              </a:ext>
            </a:extLst>
          </p:cNvPr>
          <p:cNvSpPr>
            <a:spLocks noGrp="1"/>
          </p:cNvSpPr>
          <p:nvPr>
            <p:ph type="title"/>
          </p:nvPr>
        </p:nvSpPr>
        <p:spPr/>
        <p:txBody>
          <a:bodyPr/>
          <a:lstStyle/>
          <a:p>
            <a:r>
              <a:rPr lang="de-DE" sz="3600" u="sng" dirty="0">
                <a:solidFill>
                  <a:schemeClr val="tx1"/>
                </a:solidFill>
              </a:rPr>
              <a:t>Errichtung von Bauwerken</a:t>
            </a:r>
            <a:r>
              <a:rPr lang="de-DE" sz="1100" u="sng" dirty="0">
                <a:solidFill>
                  <a:schemeClr val="tx1"/>
                </a:solidFill>
              </a:rPr>
              <a:t>(2)</a:t>
            </a:r>
            <a:endParaRPr lang="de-DE" dirty="0"/>
          </a:p>
        </p:txBody>
      </p:sp>
      <p:sp>
        <p:nvSpPr>
          <p:cNvPr id="3" name="Inhaltsplatzhalter 2">
            <a:extLst>
              <a:ext uri="{FF2B5EF4-FFF2-40B4-BE49-F238E27FC236}">
                <a16:creationId xmlns:a16="http://schemas.microsoft.com/office/drawing/2014/main" id="{0D2DC97C-A195-4214-142A-CD4CE6AD2EF1}"/>
              </a:ext>
            </a:extLst>
          </p:cNvPr>
          <p:cNvSpPr>
            <a:spLocks noGrp="1"/>
          </p:cNvSpPr>
          <p:nvPr>
            <p:ph idx="1"/>
          </p:nvPr>
        </p:nvSpPr>
        <p:spPr>
          <a:xfrm>
            <a:off x="677334" y="1397479"/>
            <a:ext cx="8596668" cy="4643883"/>
          </a:xfrm>
        </p:spPr>
        <p:txBody>
          <a:bodyPr/>
          <a:lstStyle/>
          <a:p>
            <a:pPr marL="0" indent="0">
              <a:buNone/>
            </a:pPr>
            <a:endParaRPr lang="de-DE" dirty="0"/>
          </a:p>
          <a:p>
            <a:pPr marL="0" indent="0">
              <a:buNone/>
            </a:pPr>
            <a:r>
              <a:rPr lang="de-DE" sz="1800" dirty="0">
                <a:effectLst/>
                <a:latin typeface="Arial" panose="020B0604020202020204" pitchFamily="34" charset="0"/>
                <a:ea typeface="Calibri" panose="020F0502020204030204" pitchFamily="34" charset="0"/>
              </a:rPr>
              <a:t>Mit Zustimmung des Verpächters können maximal 4 Windschutzblenden, Pergolen, je ein Zier- oder Wasserpflanzenteich mit flachem Randstreifen bis max. 10 m² Grundfläche errichtet werden.</a:t>
            </a:r>
          </a:p>
          <a:p>
            <a:pPr marL="0" indent="0">
              <a:buNone/>
            </a:pPr>
            <a:endParaRPr lang="de-DE" dirty="0"/>
          </a:p>
        </p:txBody>
      </p:sp>
      <p:pic>
        <p:nvPicPr>
          <p:cNvPr id="5" name="Grafik 4">
            <a:extLst>
              <a:ext uri="{FF2B5EF4-FFF2-40B4-BE49-F238E27FC236}">
                <a16:creationId xmlns:a16="http://schemas.microsoft.com/office/drawing/2014/main" id="{48D810B5-C63D-D14D-4EC0-697797875E29}"/>
              </a:ext>
            </a:extLst>
          </p:cNvPr>
          <p:cNvPicPr>
            <a:picLocks noChangeAspect="1"/>
          </p:cNvPicPr>
          <p:nvPr/>
        </p:nvPicPr>
        <p:blipFill>
          <a:blip r:embed="rId2"/>
          <a:stretch>
            <a:fillRect/>
          </a:stretch>
        </p:blipFill>
        <p:spPr>
          <a:xfrm>
            <a:off x="787272" y="2748471"/>
            <a:ext cx="3061369" cy="2052127"/>
          </a:xfrm>
          <a:prstGeom prst="rect">
            <a:avLst/>
          </a:prstGeom>
        </p:spPr>
      </p:pic>
      <p:pic>
        <p:nvPicPr>
          <p:cNvPr id="7" name="Grafik 6">
            <a:extLst>
              <a:ext uri="{FF2B5EF4-FFF2-40B4-BE49-F238E27FC236}">
                <a16:creationId xmlns:a16="http://schemas.microsoft.com/office/drawing/2014/main" id="{3B233936-6BF6-63C2-E356-3780668536DA}"/>
              </a:ext>
            </a:extLst>
          </p:cNvPr>
          <p:cNvPicPr>
            <a:picLocks noChangeAspect="1"/>
          </p:cNvPicPr>
          <p:nvPr/>
        </p:nvPicPr>
        <p:blipFill>
          <a:blip r:embed="rId3"/>
          <a:stretch>
            <a:fillRect/>
          </a:stretch>
        </p:blipFill>
        <p:spPr>
          <a:xfrm>
            <a:off x="5913546" y="2574075"/>
            <a:ext cx="3700241" cy="3740461"/>
          </a:xfrm>
          <a:prstGeom prst="rect">
            <a:avLst/>
          </a:prstGeom>
        </p:spPr>
      </p:pic>
      <p:pic>
        <p:nvPicPr>
          <p:cNvPr id="11" name="Grafik 10" descr="Hilfe mit einfarbiger Füllung">
            <a:extLst>
              <a:ext uri="{FF2B5EF4-FFF2-40B4-BE49-F238E27FC236}">
                <a16:creationId xmlns:a16="http://schemas.microsoft.com/office/drawing/2014/main" id="{1862ECF8-9B4E-286B-6955-91CA360CE4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07742" y="2748471"/>
            <a:ext cx="1944299" cy="1944299"/>
          </a:xfrm>
          <a:prstGeom prst="rect">
            <a:avLst/>
          </a:prstGeom>
        </p:spPr>
      </p:pic>
    </p:spTree>
    <p:extLst>
      <p:ext uri="{BB962C8B-B14F-4D97-AF65-F5344CB8AC3E}">
        <p14:creationId xmlns:p14="http://schemas.microsoft.com/office/powerpoint/2010/main" val="159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65311-B412-FBD3-F954-7D709033474B}"/>
              </a:ext>
            </a:extLst>
          </p:cNvPr>
          <p:cNvSpPr>
            <a:spLocks noGrp="1"/>
          </p:cNvSpPr>
          <p:nvPr>
            <p:ph type="title"/>
          </p:nvPr>
        </p:nvSpPr>
        <p:spPr>
          <a:xfrm>
            <a:off x="677334" y="609600"/>
            <a:ext cx="8596668" cy="692989"/>
          </a:xfrm>
        </p:spPr>
        <p:txBody>
          <a:bodyPr/>
          <a:lstStyle/>
          <a:p>
            <a:r>
              <a:rPr lang="de-DE" sz="3600" u="sng" dirty="0">
                <a:solidFill>
                  <a:schemeClr val="tx1"/>
                </a:solidFill>
              </a:rPr>
              <a:t>Errichtung von Bauwerken</a:t>
            </a:r>
            <a:r>
              <a:rPr lang="de-DE" sz="1100" u="sng" dirty="0">
                <a:solidFill>
                  <a:schemeClr val="tx1"/>
                </a:solidFill>
              </a:rPr>
              <a:t>(3)</a:t>
            </a:r>
            <a:endParaRPr lang="de-DE" dirty="0"/>
          </a:p>
        </p:txBody>
      </p:sp>
      <p:sp>
        <p:nvSpPr>
          <p:cNvPr id="3" name="Inhaltsplatzhalter 2">
            <a:extLst>
              <a:ext uri="{FF2B5EF4-FFF2-40B4-BE49-F238E27FC236}">
                <a16:creationId xmlns:a16="http://schemas.microsoft.com/office/drawing/2014/main" id="{64FCD766-C275-2D00-E141-1C5A28DE9FD9}"/>
              </a:ext>
            </a:extLst>
          </p:cNvPr>
          <p:cNvSpPr>
            <a:spLocks noGrp="1"/>
          </p:cNvSpPr>
          <p:nvPr>
            <p:ph idx="1"/>
          </p:nvPr>
        </p:nvSpPr>
        <p:spPr>
          <a:xfrm>
            <a:off x="677334" y="1362975"/>
            <a:ext cx="8596668" cy="4678388"/>
          </a:xfrm>
        </p:spPr>
        <p:txBody>
          <a:bodyPr/>
          <a:lstStyle/>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Beim Errichten von Sichtschutzblenden und Hecken zum Nachbarn ist grundsätzlich ein Mindestabstand von 50 cm zur Parzellengrenze sowie eine Bodenfreiheit Windschutzblenden von mindestens 20 cm einzuhalten.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Je Kleingarten kann ausschließlich für den bestimmungsgemäßen Gebrauch ein Kleingewächshaus (Kalthaus), Folienzelt mit einer Grundfläche von bis zu 12 m² und einer Höhe bis 2,50 m errichtet werden.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9855"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Darüber hinaus können Folientunnel und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Frühbeetkästen</a:t>
            </a:r>
            <a:r>
              <a:rPr lang="de-DE" sz="1800" dirty="0">
                <a:effectLst/>
                <a:latin typeface="Arial" panose="020B0604020202020204" pitchFamily="34" charset="0"/>
                <a:ea typeface="Calibri" panose="020F0502020204030204" pitchFamily="34" charset="0"/>
                <a:cs typeface="Times New Roman" panose="02020603050405020304" pitchFamily="18" charset="0"/>
              </a:rPr>
              <a:t> sowie Hochbeete aufgestellt werden. Der Grenzabstand muss mindestens 1 m betragen.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Bei genehmigter Kleintierhaltung ist das Aufstellen von transportablen Kleintierställen zulässig.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Eine zweckentfremdete Nutzung ist nicht zulässig.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89761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6493443-191A-98E4-CCAF-2EFD19BA28C7}"/>
              </a:ext>
            </a:extLst>
          </p:cNvPr>
          <p:cNvPicPr>
            <a:picLocks noChangeAspect="1"/>
          </p:cNvPicPr>
          <p:nvPr/>
        </p:nvPicPr>
        <p:blipFill>
          <a:blip r:embed="rId2"/>
          <a:stretch>
            <a:fillRect/>
          </a:stretch>
        </p:blipFill>
        <p:spPr>
          <a:xfrm>
            <a:off x="820423" y="1181614"/>
            <a:ext cx="7522360" cy="1992907"/>
          </a:xfrm>
          <a:prstGeom prst="rect">
            <a:avLst/>
          </a:prstGeom>
        </p:spPr>
      </p:pic>
      <p:pic>
        <p:nvPicPr>
          <p:cNvPr id="5" name="Grafik 4">
            <a:extLst>
              <a:ext uri="{FF2B5EF4-FFF2-40B4-BE49-F238E27FC236}">
                <a16:creationId xmlns:a16="http://schemas.microsoft.com/office/drawing/2014/main" id="{01694767-833F-9D7E-F95A-21D47B2F8ECA}"/>
              </a:ext>
            </a:extLst>
          </p:cNvPr>
          <p:cNvPicPr>
            <a:picLocks noChangeAspect="1"/>
          </p:cNvPicPr>
          <p:nvPr/>
        </p:nvPicPr>
        <p:blipFill>
          <a:blip r:embed="rId3"/>
          <a:stretch>
            <a:fillRect/>
          </a:stretch>
        </p:blipFill>
        <p:spPr>
          <a:xfrm>
            <a:off x="820423" y="3843795"/>
            <a:ext cx="7622020" cy="1418319"/>
          </a:xfrm>
          <a:prstGeom prst="rect">
            <a:avLst/>
          </a:prstGeom>
        </p:spPr>
      </p:pic>
    </p:spTree>
    <p:extLst>
      <p:ext uri="{BB962C8B-B14F-4D97-AF65-F5344CB8AC3E}">
        <p14:creationId xmlns:p14="http://schemas.microsoft.com/office/powerpoint/2010/main" val="223842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A12E5DD-C474-B259-FF25-5B440A4E7B63}"/>
              </a:ext>
            </a:extLst>
          </p:cNvPr>
          <p:cNvPicPr>
            <a:picLocks noChangeAspect="1"/>
          </p:cNvPicPr>
          <p:nvPr/>
        </p:nvPicPr>
        <p:blipFill>
          <a:blip r:embed="rId2"/>
          <a:stretch>
            <a:fillRect/>
          </a:stretch>
        </p:blipFill>
        <p:spPr>
          <a:xfrm>
            <a:off x="2039730" y="949518"/>
            <a:ext cx="5353108" cy="4669040"/>
          </a:xfrm>
          <a:prstGeom prst="rect">
            <a:avLst/>
          </a:prstGeom>
        </p:spPr>
      </p:pic>
    </p:spTree>
    <p:extLst>
      <p:ext uri="{BB962C8B-B14F-4D97-AF65-F5344CB8AC3E}">
        <p14:creationId xmlns:p14="http://schemas.microsoft.com/office/powerpoint/2010/main" val="276736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F161E00-4365-6F3C-97D5-97F40566A08C}"/>
              </a:ext>
            </a:extLst>
          </p:cNvPr>
          <p:cNvPicPr>
            <a:picLocks noChangeAspect="1"/>
          </p:cNvPicPr>
          <p:nvPr/>
        </p:nvPicPr>
        <p:blipFill>
          <a:blip r:embed="rId2"/>
          <a:stretch>
            <a:fillRect/>
          </a:stretch>
        </p:blipFill>
        <p:spPr>
          <a:xfrm>
            <a:off x="1050738" y="791998"/>
            <a:ext cx="3310062" cy="2192742"/>
          </a:xfrm>
          <a:prstGeom prst="rect">
            <a:avLst/>
          </a:prstGeom>
        </p:spPr>
      </p:pic>
      <p:pic>
        <p:nvPicPr>
          <p:cNvPr id="7" name="Grafik 6">
            <a:extLst>
              <a:ext uri="{FF2B5EF4-FFF2-40B4-BE49-F238E27FC236}">
                <a16:creationId xmlns:a16="http://schemas.microsoft.com/office/drawing/2014/main" id="{EDBD69E7-2796-0B1C-5922-838F5B218CEF}"/>
              </a:ext>
            </a:extLst>
          </p:cNvPr>
          <p:cNvPicPr>
            <a:picLocks noChangeAspect="1"/>
          </p:cNvPicPr>
          <p:nvPr/>
        </p:nvPicPr>
        <p:blipFill>
          <a:blip r:embed="rId3"/>
          <a:stretch>
            <a:fillRect/>
          </a:stretch>
        </p:blipFill>
        <p:spPr>
          <a:xfrm>
            <a:off x="705690" y="3759780"/>
            <a:ext cx="8619660" cy="1614476"/>
          </a:xfrm>
          <a:prstGeom prst="rect">
            <a:avLst/>
          </a:prstGeom>
        </p:spPr>
      </p:pic>
      <p:pic>
        <p:nvPicPr>
          <p:cNvPr id="9" name="Grafik 8" descr="Pflanze mit einfarbiger Füllung">
            <a:extLst>
              <a:ext uri="{FF2B5EF4-FFF2-40B4-BE49-F238E27FC236}">
                <a16:creationId xmlns:a16="http://schemas.microsoft.com/office/drawing/2014/main" id="{174E68D0-9860-AFCC-D812-39232BB5B8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5079" y="1298275"/>
            <a:ext cx="2032959" cy="2032959"/>
          </a:xfrm>
          <a:prstGeom prst="rect">
            <a:avLst/>
          </a:prstGeom>
        </p:spPr>
      </p:pic>
    </p:spTree>
    <p:extLst>
      <p:ext uri="{BB962C8B-B14F-4D97-AF65-F5344CB8AC3E}">
        <p14:creationId xmlns:p14="http://schemas.microsoft.com/office/powerpoint/2010/main" val="318856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88EA1-81F8-0544-AB1D-900AF66CB5E5}"/>
              </a:ext>
            </a:extLst>
          </p:cNvPr>
          <p:cNvSpPr>
            <a:spLocks noGrp="1"/>
          </p:cNvSpPr>
          <p:nvPr>
            <p:ph type="title"/>
          </p:nvPr>
        </p:nvSpPr>
        <p:spPr>
          <a:xfrm>
            <a:off x="677334" y="609600"/>
            <a:ext cx="8596668" cy="658483"/>
          </a:xfrm>
        </p:spPr>
        <p:txBody>
          <a:bodyPr/>
          <a:lstStyle/>
          <a:p>
            <a:r>
              <a:rPr lang="de-DE" sz="3600" u="sng" dirty="0">
                <a:solidFill>
                  <a:schemeClr val="tx1"/>
                </a:solidFill>
              </a:rPr>
              <a:t>Errichtung von Bauwerken</a:t>
            </a:r>
            <a:r>
              <a:rPr lang="de-DE" sz="1100" u="sng" dirty="0">
                <a:solidFill>
                  <a:schemeClr val="tx1"/>
                </a:solidFill>
              </a:rPr>
              <a:t>(4)</a:t>
            </a:r>
            <a:endParaRPr lang="de-DE" dirty="0"/>
          </a:p>
        </p:txBody>
      </p:sp>
      <p:sp>
        <p:nvSpPr>
          <p:cNvPr id="3" name="Inhaltsplatzhalter 2">
            <a:extLst>
              <a:ext uri="{FF2B5EF4-FFF2-40B4-BE49-F238E27FC236}">
                <a16:creationId xmlns:a16="http://schemas.microsoft.com/office/drawing/2014/main" id="{08645098-7213-D25F-AC57-C980F30DE617}"/>
              </a:ext>
            </a:extLst>
          </p:cNvPr>
          <p:cNvSpPr>
            <a:spLocks noGrp="1"/>
          </p:cNvSpPr>
          <p:nvPr>
            <p:ph idx="1"/>
          </p:nvPr>
        </p:nvSpPr>
        <p:spPr>
          <a:xfrm>
            <a:off x="677334" y="1354347"/>
            <a:ext cx="8596668" cy="4687015"/>
          </a:xfrm>
        </p:spPr>
        <p:txBody>
          <a:bodyPr/>
          <a:lstStyle/>
          <a:p>
            <a:pPr marL="0" indent="0">
              <a:buNone/>
            </a:pPr>
            <a:r>
              <a:rPr lang="de-DE" sz="1800" dirty="0">
                <a:effectLst/>
                <a:latin typeface="Arial" panose="020B0604020202020204" pitchFamily="34" charset="0"/>
                <a:ea typeface="Calibri" panose="020F0502020204030204" pitchFamily="34" charset="0"/>
              </a:rPr>
              <a:t>Vorbehaltlich gesetzlicher Bestimmungen sind </a:t>
            </a:r>
            <a:r>
              <a:rPr lang="de-DE" sz="1800" u="sng" dirty="0">
                <a:effectLst/>
                <a:latin typeface="Arial" panose="020B0604020202020204" pitchFamily="34" charset="0"/>
                <a:ea typeface="Calibri" panose="020F0502020204030204" pitchFamily="34" charset="0"/>
              </a:rPr>
              <a:t>Transportable Schwimmbecken </a:t>
            </a:r>
            <a:r>
              <a:rPr lang="de-DE" sz="1800" dirty="0">
                <a:effectLst/>
                <a:latin typeface="Arial" panose="020B0604020202020204" pitchFamily="34" charset="0"/>
                <a:ea typeface="Calibri" panose="020F0502020204030204" pitchFamily="34" charset="0"/>
              </a:rPr>
              <a:t>bis 10 m² Grundfläche und 0,9 m Höhe statthaft. Sie dürfen aber nicht in den Boden eingelassen werden.</a:t>
            </a:r>
          </a:p>
          <a:p>
            <a:pPr marL="0" indent="0">
              <a:buNone/>
            </a:pPr>
            <a:endParaRPr lang="de-DE" dirty="0">
              <a:latin typeface="Arial" panose="020B0604020202020204" pitchFamily="34" charset="0"/>
              <a:ea typeface="Calibri" panose="020F0502020204030204" pitchFamily="34" charset="0"/>
            </a:endParaRPr>
          </a:p>
          <a:p>
            <a:pPr marL="0" indent="0">
              <a:buNone/>
            </a:pPr>
            <a:endParaRPr lang="de-DE" sz="1800" dirty="0">
              <a:effectLst/>
              <a:latin typeface="Arial" panose="020B0604020202020204" pitchFamily="34" charset="0"/>
              <a:ea typeface="Calibri" panose="020F0502020204030204" pitchFamily="34" charset="0"/>
            </a:endParaRPr>
          </a:p>
          <a:p>
            <a:pPr marL="0" indent="0">
              <a:buNone/>
            </a:pPr>
            <a:r>
              <a:rPr lang="de-DE" sz="1400" u="sng" dirty="0">
                <a:latin typeface="Arial" panose="020B0604020202020204" pitchFamily="34" charset="0"/>
                <a:ea typeface="Calibri" panose="020F0502020204030204" pitchFamily="34" charset="0"/>
              </a:rPr>
              <a:t>Beispiel:</a:t>
            </a:r>
            <a:r>
              <a:rPr lang="de-DE" sz="1400" u="sng" dirty="0">
                <a:effectLst/>
                <a:latin typeface="Arial" panose="020B0604020202020204" pitchFamily="34" charset="0"/>
                <a:ea typeface="Calibri" panose="020F0502020204030204" pitchFamily="34" charset="0"/>
              </a:rPr>
              <a:t> </a:t>
            </a:r>
          </a:p>
          <a:p>
            <a:pPr marL="0" indent="0">
              <a:buNone/>
            </a:pPr>
            <a:r>
              <a:rPr lang="de-DE" sz="1400" dirty="0"/>
              <a:t>Merkmale:</a:t>
            </a:r>
            <a:br>
              <a:rPr lang="de-DE" sz="1400" dirty="0"/>
            </a:br>
            <a:r>
              <a:rPr lang="de-DE" sz="1400" dirty="0"/>
              <a:t>Form: rund</a:t>
            </a:r>
            <a:br>
              <a:rPr lang="de-DE" sz="1400" dirty="0"/>
            </a:br>
            <a:r>
              <a:rPr lang="de-DE" sz="1400" dirty="0"/>
              <a:t>Maße: Ø 305 x 76 cm</a:t>
            </a:r>
          </a:p>
          <a:p>
            <a:pPr marL="0" indent="0">
              <a:buNone/>
            </a:pPr>
            <a:endParaRPr lang="de-DE" sz="1400" dirty="0"/>
          </a:p>
          <a:p>
            <a:pPr marL="0"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Wird die notwendige Desinfizierung des Wassers mit Chlor erreicht, ist die Chlorzugabe spätestens 4 Wochen vor dem Ablassen des Wassers zu beenden. Damit wird verhindert, dass eine Chlorbelastung des Bodens und des Grundwassers entsteht und etwaige zulässige Höchstwerte überschritten werden.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5" name="Grafik 4">
            <a:extLst>
              <a:ext uri="{FF2B5EF4-FFF2-40B4-BE49-F238E27FC236}">
                <a16:creationId xmlns:a16="http://schemas.microsoft.com/office/drawing/2014/main" id="{6521B7D5-6D3F-2FD4-9D0E-27F8990F8A94}"/>
              </a:ext>
            </a:extLst>
          </p:cNvPr>
          <p:cNvPicPr>
            <a:picLocks noChangeAspect="1"/>
          </p:cNvPicPr>
          <p:nvPr/>
        </p:nvPicPr>
        <p:blipFill>
          <a:blip r:embed="rId2"/>
          <a:stretch>
            <a:fillRect/>
          </a:stretch>
        </p:blipFill>
        <p:spPr>
          <a:xfrm>
            <a:off x="4140679" y="2270965"/>
            <a:ext cx="2803585" cy="2324525"/>
          </a:xfrm>
          <a:prstGeom prst="rect">
            <a:avLst/>
          </a:prstGeom>
        </p:spPr>
      </p:pic>
    </p:spTree>
    <p:extLst>
      <p:ext uri="{BB962C8B-B14F-4D97-AF65-F5344CB8AC3E}">
        <p14:creationId xmlns:p14="http://schemas.microsoft.com/office/powerpoint/2010/main" val="59651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39CF3-1AC1-AD7A-87DB-D0ED95820690}"/>
              </a:ext>
            </a:extLst>
          </p:cNvPr>
          <p:cNvSpPr>
            <a:spLocks noGrp="1"/>
          </p:cNvSpPr>
          <p:nvPr>
            <p:ph type="title"/>
          </p:nvPr>
        </p:nvSpPr>
        <p:spPr>
          <a:xfrm>
            <a:off x="677334" y="609600"/>
            <a:ext cx="8596668" cy="736121"/>
          </a:xfrm>
        </p:spPr>
        <p:txBody>
          <a:bodyPr/>
          <a:lstStyle/>
          <a:p>
            <a:r>
              <a:rPr lang="de-DE" sz="3600" u="sng" dirty="0">
                <a:solidFill>
                  <a:schemeClr val="tx1"/>
                </a:solidFill>
              </a:rPr>
              <a:t>Errichtung von Bauwerken</a:t>
            </a:r>
            <a:r>
              <a:rPr lang="de-DE" sz="1100" u="sng" dirty="0">
                <a:solidFill>
                  <a:schemeClr val="tx1"/>
                </a:solidFill>
              </a:rPr>
              <a:t>(5)</a:t>
            </a:r>
            <a:endParaRPr lang="de-DE" dirty="0"/>
          </a:p>
        </p:txBody>
      </p:sp>
      <p:sp>
        <p:nvSpPr>
          <p:cNvPr id="3" name="Inhaltsplatzhalter 2">
            <a:extLst>
              <a:ext uri="{FF2B5EF4-FFF2-40B4-BE49-F238E27FC236}">
                <a16:creationId xmlns:a16="http://schemas.microsoft.com/office/drawing/2014/main" id="{8FD2D2AD-4FE4-5ACC-BFD9-CDC13B5E4B8A}"/>
              </a:ext>
            </a:extLst>
          </p:cNvPr>
          <p:cNvSpPr>
            <a:spLocks noGrp="1"/>
          </p:cNvSpPr>
          <p:nvPr>
            <p:ph idx="1"/>
          </p:nvPr>
        </p:nvSpPr>
        <p:spPr>
          <a:xfrm>
            <a:off x="677334" y="1414733"/>
            <a:ext cx="8596668" cy="4626630"/>
          </a:xfrm>
        </p:spPr>
        <p:txBody>
          <a:bodyPr/>
          <a:lstStyle/>
          <a:p>
            <a:pPr marL="449580" indent="-359410" algn="just">
              <a:lnSpc>
                <a:spcPct val="106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Die Errichtung von sichtbehindernden Einfriedungen ist von der vorherigen Genehmigung durch den </a:t>
            </a:r>
            <a:r>
              <a:rPr lang="de-DE" sz="1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Verpächter</a:t>
            </a:r>
            <a:r>
              <a:rPr lang="de-DE"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dirty="0">
                <a:effectLst/>
                <a:latin typeface="Arial" panose="020B0604020202020204" pitchFamily="34" charset="0"/>
                <a:ea typeface="Calibri" panose="020F0502020204030204" pitchFamily="34" charset="0"/>
                <a:cs typeface="Times New Roman" panose="02020603050405020304" pitchFamily="18" charset="0"/>
              </a:rPr>
              <a:t>abhängig.</a:t>
            </a:r>
            <a:r>
              <a:rPr lang="de-DE" sz="18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6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Zur Schaffung eines Bereiches der Privatsphäre ist es möglich, die Terrasse, eine Sitzgruppe oder Ähnliches, mit einem Sichtschutz mit einer Höhe von maximal 2,2 m unter Beachtung von Ziffer 4.2. einzugrenzen.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359410" algn="just">
              <a:lnSpc>
                <a:spcPct val="106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	Nicht zulässig ist die Errichtung von zweiten Baukörpern wie Schuppen, Garagen, freistehenden Toiletten, festen Feuerstellen und nicht genehmigten Kleintierställen.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5" name="Grafik 4" descr="Verbotsschild mit einfarbiger Füllung">
            <a:extLst>
              <a:ext uri="{FF2B5EF4-FFF2-40B4-BE49-F238E27FC236}">
                <a16:creationId xmlns:a16="http://schemas.microsoft.com/office/drawing/2014/main" id="{3C84AD75-4581-C454-3642-7DA795B020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83148" y="4021683"/>
            <a:ext cx="2415396" cy="2415396"/>
          </a:xfrm>
          <a:prstGeom prst="rect">
            <a:avLst/>
          </a:prstGeom>
        </p:spPr>
      </p:pic>
      <p:pic>
        <p:nvPicPr>
          <p:cNvPr id="7" name="Grafik 6">
            <a:extLst>
              <a:ext uri="{FF2B5EF4-FFF2-40B4-BE49-F238E27FC236}">
                <a16:creationId xmlns:a16="http://schemas.microsoft.com/office/drawing/2014/main" id="{A8011D37-80D7-8F18-4D56-FE26FD9FCDAB}"/>
              </a:ext>
            </a:extLst>
          </p:cNvPr>
          <p:cNvPicPr>
            <a:picLocks noChangeAspect="1"/>
          </p:cNvPicPr>
          <p:nvPr/>
        </p:nvPicPr>
        <p:blipFill>
          <a:blip r:embed="rId4"/>
          <a:stretch>
            <a:fillRect/>
          </a:stretch>
        </p:blipFill>
        <p:spPr>
          <a:xfrm>
            <a:off x="9612269" y="448369"/>
            <a:ext cx="1902398" cy="1332449"/>
          </a:xfrm>
          <a:prstGeom prst="rect">
            <a:avLst/>
          </a:prstGeom>
        </p:spPr>
      </p:pic>
      <p:pic>
        <p:nvPicPr>
          <p:cNvPr id="9" name="Grafik 8">
            <a:extLst>
              <a:ext uri="{FF2B5EF4-FFF2-40B4-BE49-F238E27FC236}">
                <a16:creationId xmlns:a16="http://schemas.microsoft.com/office/drawing/2014/main" id="{4EE3F752-99AC-0294-2EF0-76E282B7096E}"/>
              </a:ext>
            </a:extLst>
          </p:cNvPr>
          <p:cNvPicPr>
            <a:picLocks noChangeAspect="1"/>
          </p:cNvPicPr>
          <p:nvPr/>
        </p:nvPicPr>
        <p:blipFill>
          <a:blip r:embed="rId5"/>
          <a:stretch>
            <a:fillRect/>
          </a:stretch>
        </p:blipFill>
        <p:spPr>
          <a:xfrm>
            <a:off x="9612268" y="2291767"/>
            <a:ext cx="1902398" cy="1933842"/>
          </a:xfrm>
          <a:prstGeom prst="rect">
            <a:avLst/>
          </a:prstGeom>
        </p:spPr>
      </p:pic>
      <p:pic>
        <p:nvPicPr>
          <p:cNvPr id="11" name="Grafik 10">
            <a:extLst>
              <a:ext uri="{FF2B5EF4-FFF2-40B4-BE49-F238E27FC236}">
                <a16:creationId xmlns:a16="http://schemas.microsoft.com/office/drawing/2014/main" id="{B2EA91CB-CBAE-1BED-DE62-3C97F0BA9B0E}"/>
              </a:ext>
            </a:extLst>
          </p:cNvPr>
          <p:cNvPicPr>
            <a:picLocks noChangeAspect="1"/>
          </p:cNvPicPr>
          <p:nvPr/>
        </p:nvPicPr>
        <p:blipFill>
          <a:blip r:embed="rId6"/>
          <a:stretch>
            <a:fillRect/>
          </a:stretch>
        </p:blipFill>
        <p:spPr>
          <a:xfrm>
            <a:off x="6593458" y="4162863"/>
            <a:ext cx="1589671" cy="2119560"/>
          </a:xfrm>
          <a:prstGeom prst="rect">
            <a:avLst/>
          </a:prstGeom>
        </p:spPr>
      </p:pic>
    </p:spTree>
    <p:extLst>
      <p:ext uri="{BB962C8B-B14F-4D97-AF65-F5344CB8AC3E}">
        <p14:creationId xmlns:p14="http://schemas.microsoft.com/office/powerpoint/2010/main" val="328992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E4F71-20C9-1BBF-0E68-CB1531841316}"/>
              </a:ext>
            </a:extLst>
          </p:cNvPr>
          <p:cNvSpPr>
            <a:spLocks noGrp="1"/>
          </p:cNvSpPr>
          <p:nvPr>
            <p:ph type="title"/>
          </p:nvPr>
        </p:nvSpPr>
        <p:spPr>
          <a:xfrm>
            <a:off x="677334" y="609600"/>
            <a:ext cx="8596668" cy="701615"/>
          </a:xfrm>
        </p:spPr>
        <p:txBody>
          <a:bodyPr>
            <a:normAutofit/>
          </a:bodyPr>
          <a:lstStyle/>
          <a:p>
            <a:r>
              <a:rPr lang="de-DE" sz="3200" u="sng" dirty="0">
                <a:solidFill>
                  <a:schemeClr val="tx1"/>
                </a:solidFill>
              </a:rPr>
              <a:t>Umwelt- und Naturschutz</a:t>
            </a:r>
            <a:r>
              <a:rPr lang="de-DE" sz="1000" u="sng" dirty="0">
                <a:solidFill>
                  <a:schemeClr val="tx1"/>
                </a:solidFill>
              </a:rPr>
              <a:t> (1)</a:t>
            </a:r>
            <a:endParaRPr lang="de-DE" sz="3200" dirty="0"/>
          </a:p>
        </p:txBody>
      </p:sp>
      <p:sp>
        <p:nvSpPr>
          <p:cNvPr id="3" name="Inhaltsplatzhalter 2">
            <a:extLst>
              <a:ext uri="{FF2B5EF4-FFF2-40B4-BE49-F238E27FC236}">
                <a16:creationId xmlns:a16="http://schemas.microsoft.com/office/drawing/2014/main" id="{39F44D82-8F9B-9A43-470E-F4658BD1BD05}"/>
              </a:ext>
            </a:extLst>
          </p:cNvPr>
          <p:cNvSpPr>
            <a:spLocks noGrp="1"/>
          </p:cNvSpPr>
          <p:nvPr>
            <p:ph idx="1"/>
          </p:nvPr>
        </p:nvSpPr>
        <p:spPr>
          <a:xfrm>
            <a:off x="677334" y="1388853"/>
            <a:ext cx="8596668" cy="4652509"/>
          </a:xfrm>
        </p:spPr>
        <p:txBody>
          <a:bodyPr>
            <a:normAutofit lnSpcReduction="10000"/>
          </a:bodyPr>
          <a:lstStyle/>
          <a:p>
            <a:pPr marL="9017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Anfallendes „Grau- oder Schmutzwasser“ sowie Fäkalien sind umweltgerecht entsprechend den jeweils gültigen rechtlichen Regelungen zu beseitigen.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Dabei sind die abflusslosen Sammelgruben mit aktuellem Standard von Bedeutung. </a:t>
            </a:r>
          </a:p>
          <a:p>
            <a:pPr indent="0" algn="just">
              <a:lnSpc>
                <a:spcPct val="106000"/>
              </a:lnSpc>
              <a:spcAft>
                <a:spcPts val="8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lvl="8" indent="0" algn="just">
              <a:lnSpc>
                <a:spcPct val="106000"/>
              </a:lnSpc>
              <a:spcAft>
                <a:spcPts val="800"/>
              </a:spcAft>
              <a:buNone/>
            </a:pPr>
            <a:endParaRPr lang="de-DE" dirty="0">
              <a:effectLst/>
              <a:latin typeface="Arial" panose="020B060402020202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Der Nachweis der ordnungsgemäßen Entsorgung und der Dichtigkeitsprüfung erfolgt durch den Parzellennutzer</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Ein Anschluss der einzelnen Kleingärten an das öffentliche Kanalnetz ist nach Möglichkeit auszuschließen.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5" name="Grafik 4">
            <a:extLst>
              <a:ext uri="{FF2B5EF4-FFF2-40B4-BE49-F238E27FC236}">
                <a16:creationId xmlns:a16="http://schemas.microsoft.com/office/drawing/2014/main" id="{6C5164E1-77BB-0576-DAF8-0ADF6CF048FC}"/>
              </a:ext>
            </a:extLst>
          </p:cNvPr>
          <p:cNvPicPr>
            <a:picLocks noChangeAspect="1"/>
          </p:cNvPicPr>
          <p:nvPr/>
        </p:nvPicPr>
        <p:blipFill>
          <a:blip r:embed="rId2"/>
          <a:stretch>
            <a:fillRect/>
          </a:stretch>
        </p:blipFill>
        <p:spPr>
          <a:xfrm>
            <a:off x="2362453" y="2454955"/>
            <a:ext cx="1708161" cy="1608087"/>
          </a:xfrm>
          <a:prstGeom prst="rect">
            <a:avLst/>
          </a:prstGeom>
        </p:spPr>
      </p:pic>
    </p:spTree>
    <p:extLst>
      <p:ext uri="{BB962C8B-B14F-4D97-AF65-F5344CB8AC3E}">
        <p14:creationId xmlns:p14="http://schemas.microsoft.com/office/powerpoint/2010/main" val="242403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B27FA-7F87-24FF-8BB7-2D155D643001}"/>
              </a:ext>
            </a:extLst>
          </p:cNvPr>
          <p:cNvSpPr>
            <a:spLocks noGrp="1"/>
          </p:cNvSpPr>
          <p:nvPr>
            <p:ph type="title"/>
          </p:nvPr>
        </p:nvSpPr>
        <p:spPr>
          <a:xfrm>
            <a:off x="677334" y="609600"/>
            <a:ext cx="8596668" cy="831011"/>
          </a:xfrm>
        </p:spPr>
        <p:txBody>
          <a:bodyPr/>
          <a:lstStyle/>
          <a:p>
            <a:r>
              <a:rPr lang="de-DE" sz="3600" u="sng" dirty="0">
                <a:solidFill>
                  <a:schemeClr val="tx1"/>
                </a:solidFill>
              </a:rPr>
              <a:t>Umwelt- und Naturschutz</a:t>
            </a:r>
            <a:r>
              <a:rPr lang="de-DE" sz="1050" u="sng" dirty="0">
                <a:solidFill>
                  <a:schemeClr val="tx1"/>
                </a:solidFill>
              </a:rPr>
              <a:t> (2)</a:t>
            </a:r>
            <a:endParaRPr lang="de-DE" dirty="0"/>
          </a:p>
        </p:txBody>
      </p:sp>
      <p:sp>
        <p:nvSpPr>
          <p:cNvPr id="3" name="Inhaltsplatzhalter 2">
            <a:extLst>
              <a:ext uri="{FF2B5EF4-FFF2-40B4-BE49-F238E27FC236}">
                <a16:creationId xmlns:a16="http://schemas.microsoft.com/office/drawing/2014/main" id="{5AEFD2FA-A106-73F3-3E43-976C8F0768E9}"/>
              </a:ext>
            </a:extLst>
          </p:cNvPr>
          <p:cNvSpPr>
            <a:spLocks noGrp="1"/>
          </p:cNvSpPr>
          <p:nvPr>
            <p:ph idx="1"/>
          </p:nvPr>
        </p:nvSpPr>
        <p:spPr>
          <a:xfrm>
            <a:off x="677334" y="1440611"/>
            <a:ext cx="8596668" cy="4600751"/>
          </a:xfrm>
        </p:spPr>
        <p:txBody>
          <a:bodyPr>
            <a:normAutofit lnSpcReduction="10000"/>
          </a:bodyPr>
          <a:lstStyle/>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Die Anwendung von chemischen Pflanzenschutzmitteln ist auf ein Minimum zu begrenzen. Bei der Anwendung sind die gesetzlichen Bestimmungen zum Schutz von Menschen, Tier, insbesondere Bienen und Umwelt einzuhalten.</a:t>
            </a:r>
          </a:p>
          <a:p>
            <a:pPr marL="449580" algn="just">
              <a:lnSpc>
                <a:spcPct val="106000"/>
              </a:lnSpc>
              <a:spcAft>
                <a:spcPts val="800"/>
              </a:spcAft>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06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indent="449580" algn="just">
              <a:lnSpc>
                <a:spcPct val="106000"/>
              </a:lnSpc>
              <a:spcAft>
                <a:spcPts val="800"/>
              </a:spcAft>
            </a:pPr>
            <a:endParaRPr lang="de-DE" dirty="0">
              <a:latin typeface="Arial" panose="020B060402020202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Die Abdrift auf benachbarte Kulturen und Gärten ist zu vermeiden.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pic>
        <p:nvPicPr>
          <p:cNvPr id="5" name="Grafik 4" descr="Kolben mit einfarbiger Füllung">
            <a:extLst>
              <a:ext uri="{FF2B5EF4-FFF2-40B4-BE49-F238E27FC236}">
                <a16:creationId xmlns:a16="http://schemas.microsoft.com/office/drawing/2014/main" id="{B96E9F04-6D6C-733D-E7D6-A470A01CC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041" y="2382326"/>
            <a:ext cx="2008519" cy="2008519"/>
          </a:xfrm>
          <a:prstGeom prst="rect">
            <a:avLst/>
          </a:prstGeom>
        </p:spPr>
      </p:pic>
      <p:pic>
        <p:nvPicPr>
          <p:cNvPr id="7" name="Grafik 6">
            <a:extLst>
              <a:ext uri="{FF2B5EF4-FFF2-40B4-BE49-F238E27FC236}">
                <a16:creationId xmlns:a16="http://schemas.microsoft.com/office/drawing/2014/main" id="{5DF3C235-8754-DB01-E889-5694FDDE0307}"/>
              </a:ext>
            </a:extLst>
          </p:cNvPr>
          <p:cNvPicPr>
            <a:picLocks noChangeAspect="1"/>
          </p:cNvPicPr>
          <p:nvPr/>
        </p:nvPicPr>
        <p:blipFill>
          <a:blip r:embed="rId4"/>
          <a:stretch>
            <a:fillRect/>
          </a:stretch>
        </p:blipFill>
        <p:spPr>
          <a:xfrm>
            <a:off x="8124205" y="2018581"/>
            <a:ext cx="3114228" cy="4433977"/>
          </a:xfrm>
          <a:prstGeom prst="rect">
            <a:avLst/>
          </a:prstGeom>
        </p:spPr>
      </p:pic>
      <p:pic>
        <p:nvPicPr>
          <p:cNvPr id="9" name="Grafik 8" descr="Becherglas mit einfarbiger Füllung">
            <a:extLst>
              <a:ext uri="{FF2B5EF4-FFF2-40B4-BE49-F238E27FC236}">
                <a16:creationId xmlns:a16="http://schemas.microsoft.com/office/drawing/2014/main" id="{9987E2BC-DAA2-3F42-8D30-75522FE6A3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2549" y="2477216"/>
            <a:ext cx="1913629" cy="1913629"/>
          </a:xfrm>
          <a:prstGeom prst="rect">
            <a:avLst/>
          </a:prstGeom>
        </p:spPr>
      </p:pic>
      <p:pic>
        <p:nvPicPr>
          <p:cNvPr id="11" name="Grafik 10" descr="Reagenzgläser mit einfarbiger Füllung">
            <a:extLst>
              <a:ext uri="{FF2B5EF4-FFF2-40B4-BE49-F238E27FC236}">
                <a16:creationId xmlns:a16="http://schemas.microsoft.com/office/drawing/2014/main" id="{447EC904-749C-C194-EBA7-7A8EB47E1B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4631" y="2845387"/>
            <a:ext cx="1679055" cy="1679055"/>
          </a:xfrm>
          <a:prstGeom prst="rect">
            <a:avLst/>
          </a:prstGeom>
        </p:spPr>
      </p:pic>
    </p:spTree>
    <p:extLst>
      <p:ext uri="{BB962C8B-B14F-4D97-AF65-F5344CB8AC3E}">
        <p14:creationId xmlns:p14="http://schemas.microsoft.com/office/powerpoint/2010/main" val="329644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A6E77-DCBC-5FF9-AB8B-C08E622A7A07}"/>
              </a:ext>
            </a:extLst>
          </p:cNvPr>
          <p:cNvSpPr>
            <a:spLocks noGrp="1"/>
          </p:cNvSpPr>
          <p:nvPr>
            <p:ph type="title"/>
          </p:nvPr>
        </p:nvSpPr>
        <p:spPr>
          <a:xfrm>
            <a:off x="677334" y="609600"/>
            <a:ext cx="8596668" cy="684362"/>
          </a:xfrm>
        </p:spPr>
        <p:txBody>
          <a:bodyPr/>
          <a:lstStyle/>
          <a:p>
            <a:r>
              <a:rPr lang="de-DE" sz="3600" u="sng" dirty="0">
                <a:solidFill>
                  <a:schemeClr val="tx1"/>
                </a:solidFill>
              </a:rPr>
              <a:t>Umwelt- und Naturschutz</a:t>
            </a:r>
            <a:r>
              <a:rPr lang="de-DE" sz="1050" u="sng" dirty="0">
                <a:solidFill>
                  <a:schemeClr val="tx1"/>
                </a:solidFill>
              </a:rPr>
              <a:t> (3)</a:t>
            </a:r>
            <a:endParaRPr lang="de-DE" dirty="0"/>
          </a:p>
        </p:txBody>
      </p:sp>
      <p:sp>
        <p:nvSpPr>
          <p:cNvPr id="3" name="Inhaltsplatzhalter 2">
            <a:extLst>
              <a:ext uri="{FF2B5EF4-FFF2-40B4-BE49-F238E27FC236}">
                <a16:creationId xmlns:a16="http://schemas.microsoft.com/office/drawing/2014/main" id="{B2973E7E-7C13-E75A-0185-A75D1840EDEF}"/>
              </a:ext>
            </a:extLst>
          </p:cNvPr>
          <p:cNvSpPr>
            <a:spLocks noGrp="1"/>
          </p:cNvSpPr>
          <p:nvPr>
            <p:ph idx="1"/>
          </p:nvPr>
        </p:nvSpPr>
        <p:spPr>
          <a:xfrm>
            <a:off x="677334" y="1293963"/>
            <a:ext cx="8596668" cy="4747400"/>
          </a:xfrm>
        </p:spPr>
        <p:txBody>
          <a:bodyPr>
            <a:normAutofit fontScale="92500"/>
          </a:bodyPr>
          <a:lstStyle/>
          <a:p>
            <a:pPr marL="449580" indent="-359410" algn="just">
              <a:lnSpc>
                <a:spcPct val="106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Dem Kleingärtner ist es wichtig, umweltgerecht und ökologisch zu gärtnern, nicht nur in seinem Kleingarten. Auch durch die Nutzung von bestimmten Produkten, bzw. auf das Verzichten von bestimmten Produkten, kann zur umweltgerechten Gärtnerei beigetragen werden. Es sollte auf die Verwendung torfhaltiger Erde verzichtet werden, zum Schutz unserer Moore.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6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Beim Umgang mit Pflanzenschutzmittel und Dünger ist auf die Zulassung für Kleingärten und auf die Nichtschädlichkeit für Bienen und Insekten zu achten.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6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Beim Auftreten von Schädlingen muss, da wo es möglich ist, auf Mittel und Methoden zurückgegriffen werden, die umwelt- und artgerecht wirken.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6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Durch das Unterstützen von Fressfeinden kann auch eine Bekämpfung erreicht werden, oder durch Verwenden von natürlich hergestellten Spritzbrühen.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6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Eine Verwendung von Insektiziden ist verboten. Das gleiche gilt für Pflanzenschutzmittel mit dem Wirkstoff Glyphosat.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92510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67D4B-EC6A-F01F-A1B4-9E1F2C3B5530}"/>
              </a:ext>
            </a:extLst>
          </p:cNvPr>
          <p:cNvSpPr>
            <a:spLocks noGrp="1"/>
          </p:cNvSpPr>
          <p:nvPr>
            <p:ph type="title"/>
          </p:nvPr>
        </p:nvSpPr>
        <p:spPr/>
        <p:txBody>
          <a:bodyPr>
            <a:normAutofit/>
          </a:bodyPr>
          <a:lstStyle/>
          <a:p>
            <a:r>
              <a:rPr lang="de-DE" sz="2400" dirty="0">
                <a:solidFill>
                  <a:schemeClr val="tx1"/>
                </a:solidFill>
              </a:rPr>
              <a:t>Beschlussvorlage für die Mitgliederversammlung</a:t>
            </a:r>
          </a:p>
        </p:txBody>
      </p:sp>
      <p:pic>
        <p:nvPicPr>
          <p:cNvPr id="5" name="Inhaltsplatzhalter 4">
            <a:extLst>
              <a:ext uri="{FF2B5EF4-FFF2-40B4-BE49-F238E27FC236}">
                <a16:creationId xmlns:a16="http://schemas.microsoft.com/office/drawing/2014/main" id="{DE77ED9D-CD55-6EFF-42CD-5B8A32C9797E}"/>
              </a:ext>
            </a:extLst>
          </p:cNvPr>
          <p:cNvPicPr>
            <a:picLocks noGrp="1" noChangeAspect="1"/>
          </p:cNvPicPr>
          <p:nvPr>
            <p:ph idx="1"/>
          </p:nvPr>
        </p:nvPicPr>
        <p:blipFill>
          <a:blip r:embed="rId2"/>
          <a:stretch>
            <a:fillRect/>
          </a:stretch>
        </p:blipFill>
        <p:spPr>
          <a:xfrm>
            <a:off x="3832394" y="1470025"/>
            <a:ext cx="3229359" cy="48768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767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B59F6-7E57-1FC6-6205-64F6B24E20B2}"/>
              </a:ext>
            </a:extLst>
          </p:cNvPr>
          <p:cNvSpPr>
            <a:spLocks noGrp="1"/>
          </p:cNvSpPr>
          <p:nvPr>
            <p:ph type="title"/>
          </p:nvPr>
        </p:nvSpPr>
        <p:spPr>
          <a:xfrm>
            <a:off x="677334" y="609600"/>
            <a:ext cx="8596668" cy="391064"/>
          </a:xfrm>
        </p:spPr>
        <p:txBody>
          <a:bodyPr>
            <a:normAutofit fontScale="90000"/>
          </a:bodyPr>
          <a:lstStyle/>
          <a:p>
            <a:r>
              <a:rPr lang="de-DE" sz="2000" u="sng" dirty="0">
                <a:solidFill>
                  <a:schemeClr val="tx1"/>
                </a:solidFill>
              </a:rPr>
              <a:t>Anhang 02</a:t>
            </a:r>
            <a:r>
              <a:rPr lang="de-DE" sz="2000" dirty="0">
                <a:solidFill>
                  <a:schemeClr val="tx1"/>
                </a:solidFill>
              </a:rPr>
              <a:t> </a:t>
            </a:r>
            <a:r>
              <a:rPr lang="de-DE" sz="1000" dirty="0">
                <a:solidFill>
                  <a:schemeClr val="tx1"/>
                </a:solidFill>
              </a:rPr>
              <a:t>(1)</a:t>
            </a:r>
            <a:endParaRPr lang="de-DE" sz="2000" u="sng" dirty="0">
              <a:solidFill>
                <a:schemeClr val="tx1"/>
              </a:solidFill>
            </a:endParaRPr>
          </a:p>
        </p:txBody>
      </p:sp>
      <p:pic>
        <p:nvPicPr>
          <p:cNvPr id="5" name="Inhaltsplatzhalter 4">
            <a:extLst>
              <a:ext uri="{FF2B5EF4-FFF2-40B4-BE49-F238E27FC236}">
                <a16:creationId xmlns:a16="http://schemas.microsoft.com/office/drawing/2014/main" id="{C6D20285-AA7B-8E42-B8B6-176A30267854}"/>
              </a:ext>
            </a:extLst>
          </p:cNvPr>
          <p:cNvPicPr>
            <a:picLocks noGrp="1" noChangeAspect="1"/>
          </p:cNvPicPr>
          <p:nvPr>
            <p:ph idx="1"/>
          </p:nvPr>
        </p:nvPicPr>
        <p:blipFill>
          <a:blip r:embed="rId2"/>
          <a:stretch>
            <a:fillRect/>
          </a:stretch>
        </p:blipFill>
        <p:spPr>
          <a:xfrm>
            <a:off x="640214" y="1475117"/>
            <a:ext cx="8939481" cy="4218317"/>
          </a:xfrm>
        </p:spPr>
      </p:pic>
    </p:spTree>
    <p:extLst>
      <p:ext uri="{BB962C8B-B14F-4D97-AF65-F5344CB8AC3E}">
        <p14:creationId xmlns:p14="http://schemas.microsoft.com/office/powerpoint/2010/main" val="421321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B037F-48C7-FBE7-CB4B-4E997D13BFB5}"/>
              </a:ext>
            </a:extLst>
          </p:cNvPr>
          <p:cNvSpPr>
            <a:spLocks noGrp="1"/>
          </p:cNvSpPr>
          <p:nvPr>
            <p:ph type="title"/>
          </p:nvPr>
        </p:nvSpPr>
        <p:spPr>
          <a:xfrm>
            <a:off x="677334" y="609600"/>
            <a:ext cx="8596668" cy="382438"/>
          </a:xfrm>
        </p:spPr>
        <p:txBody>
          <a:bodyPr>
            <a:normAutofit/>
          </a:bodyPr>
          <a:lstStyle/>
          <a:p>
            <a:r>
              <a:rPr lang="de-DE" sz="1800" u="sng" dirty="0">
                <a:solidFill>
                  <a:schemeClr val="tx1"/>
                </a:solidFill>
              </a:rPr>
              <a:t>Anhang 02</a:t>
            </a:r>
            <a:r>
              <a:rPr lang="de-DE" sz="1800" dirty="0">
                <a:solidFill>
                  <a:schemeClr val="tx1"/>
                </a:solidFill>
              </a:rPr>
              <a:t> </a:t>
            </a:r>
            <a:r>
              <a:rPr lang="de-DE" sz="1000" dirty="0">
                <a:solidFill>
                  <a:schemeClr val="tx1"/>
                </a:solidFill>
              </a:rPr>
              <a:t>(2)</a:t>
            </a:r>
            <a:endParaRPr lang="de-DE" sz="1000" dirty="0"/>
          </a:p>
        </p:txBody>
      </p:sp>
      <p:pic>
        <p:nvPicPr>
          <p:cNvPr id="5" name="Inhaltsplatzhalter 4">
            <a:extLst>
              <a:ext uri="{FF2B5EF4-FFF2-40B4-BE49-F238E27FC236}">
                <a16:creationId xmlns:a16="http://schemas.microsoft.com/office/drawing/2014/main" id="{AD5EA9D9-4094-2ECF-72CC-71CA6807D59B}"/>
              </a:ext>
            </a:extLst>
          </p:cNvPr>
          <p:cNvPicPr>
            <a:picLocks noGrp="1" noChangeAspect="1"/>
          </p:cNvPicPr>
          <p:nvPr>
            <p:ph idx="1"/>
          </p:nvPr>
        </p:nvPicPr>
        <p:blipFill>
          <a:blip r:embed="rId2"/>
          <a:stretch>
            <a:fillRect/>
          </a:stretch>
        </p:blipFill>
        <p:spPr>
          <a:xfrm>
            <a:off x="757736" y="1085845"/>
            <a:ext cx="7006926" cy="3632804"/>
          </a:xfrm>
        </p:spPr>
      </p:pic>
      <p:sp>
        <p:nvSpPr>
          <p:cNvPr id="8" name="Textfeld 7">
            <a:extLst>
              <a:ext uri="{FF2B5EF4-FFF2-40B4-BE49-F238E27FC236}">
                <a16:creationId xmlns:a16="http://schemas.microsoft.com/office/drawing/2014/main" id="{D282B57C-F155-099B-A466-B02AF3DAFB12}"/>
              </a:ext>
            </a:extLst>
          </p:cNvPr>
          <p:cNvSpPr txBox="1"/>
          <p:nvPr/>
        </p:nvSpPr>
        <p:spPr>
          <a:xfrm>
            <a:off x="7764662" y="2833149"/>
            <a:ext cx="3669602" cy="2308324"/>
          </a:xfrm>
          <a:prstGeom prst="rect">
            <a:avLst/>
          </a:prstGeom>
          <a:noFill/>
        </p:spPr>
        <p:txBody>
          <a:bodyPr wrap="square">
            <a:spAutoFit/>
          </a:bodyPr>
          <a:lstStyle/>
          <a:p>
            <a:r>
              <a:rPr lang="de-DE" u="sng" dirty="0"/>
              <a:t>Neophyten</a:t>
            </a:r>
            <a:r>
              <a:rPr lang="de-DE" dirty="0"/>
              <a:t> werden vor allem dann als problematisch wahrgenommen, wenn sie andere Arten verdrängen, schützenswerte Lebensräume gefährden oder als Unkräuter wirtschaftliche Schäden verursachen.</a:t>
            </a:r>
          </a:p>
        </p:txBody>
      </p:sp>
      <p:cxnSp>
        <p:nvCxnSpPr>
          <p:cNvPr id="14" name="Verbinder: gekrümmt 13">
            <a:extLst>
              <a:ext uri="{FF2B5EF4-FFF2-40B4-BE49-F238E27FC236}">
                <a16:creationId xmlns:a16="http://schemas.microsoft.com/office/drawing/2014/main" id="{B3F3BC42-C7D5-0706-D662-04DF8923B6FB}"/>
              </a:ext>
            </a:extLst>
          </p:cNvPr>
          <p:cNvCxnSpPr>
            <a:cxnSpLocks/>
          </p:cNvCxnSpPr>
          <p:nvPr/>
        </p:nvCxnSpPr>
        <p:spPr>
          <a:xfrm>
            <a:off x="4882551" y="4511615"/>
            <a:ext cx="2734574" cy="300841"/>
          </a:xfrm>
          <a:prstGeom prst="curvedConnector3">
            <a:avLst>
              <a:gd name="adj1" fmla="val 5000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37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16AA8-EB67-82CA-282B-14B837A6D3AC}"/>
              </a:ext>
            </a:extLst>
          </p:cNvPr>
          <p:cNvSpPr>
            <a:spLocks noGrp="1"/>
          </p:cNvSpPr>
          <p:nvPr>
            <p:ph type="title"/>
          </p:nvPr>
        </p:nvSpPr>
        <p:spPr>
          <a:xfrm>
            <a:off x="677334" y="609600"/>
            <a:ext cx="8596668" cy="563592"/>
          </a:xfrm>
        </p:spPr>
        <p:txBody>
          <a:bodyPr>
            <a:normAutofit/>
          </a:bodyPr>
          <a:lstStyle/>
          <a:p>
            <a:r>
              <a:rPr lang="de-DE" sz="2400" b="1" dirty="0">
                <a:solidFill>
                  <a:schemeClr val="tx1"/>
                </a:solidFill>
                <a:effectLst/>
                <a:latin typeface="Arial" panose="020B0604020202020204" pitchFamily="34" charset="0"/>
                <a:ea typeface="Calibri" panose="020F0502020204030204" pitchFamily="34" charset="0"/>
              </a:rPr>
              <a:t>Neophyten</a:t>
            </a:r>
            <a:r>
              <a:rPr lang="de-DE" sz="1800" dirty="0">
                <a:effectLst/>
                <a:latin typeface="Arial" panose="020B0604020202020204" pitchFamily="34" charset="0"/>
                <a:ea typeface="Calibri" panose="020F0502020204030204" pitchFamily="34" charset="0"/>
              </a:rPr>
              <a:t> (Auswahl)</a:t>
            </a:r>
            <a:endParaRPr lang="de-DE" dirty="0"/>
          </a:p>
        </p:txBody>
      </p:sp>
      <p:sp>
        <p:nvSpPr>
          <p:cNvPr id="3" name="Inhaltsplatzhalter 2">
            <a:extLst>
              <a:ext uri="{FF2B5EF4-FFF2-40B4-BE49-F238E27FC236}">
                <a16:creationId xmlns:a16="http://schemas.microsoft.com/office/drawing/2014/main" id="{DBC8864A-C43E-F89D-AD51-2E4C881AA1E5}"/>
              </a:ext>
            </a:extLst>
          </p:cNvPr>
          <p:cNvSpPr>
            <a:spLocks noGrp="1"/>
          </p:cNvSpPr>
          <p:nvPr>
            <p:ph idx="1"/>
          </p:nvPr>
        </p:nvSpPr>
        <p:spPr>
          <a:xfrm>
            <a:off x="677334" y="1233577"/>
            <a:ext cx="8596668" cy="4807785"/>
          </a:xfrm>
        </p:spPr>
        <p:txBody>
          <a:bodyPr>
            <a:normAutofit/>
          </a:bodyPr>
          <a:lstStyle/>
          <a:p>
            <a:r>
              <a:rPr lang="de-DE" dirty="0" err="1"/>
              <a:t>Heraklesstaude</a:t>
            </a:r>
            <a:r>
              <a:rPr lang="de-DE" dirty="0"/>
              <a:t> (</a:t>
            </a:r>
            <a:r>
              <a:rPr lang="de-DE" dirty="0" err="1"/>
              <a:t>Heracleum</a:t>
            </a:r>
            <a:r>
              <a:rPr lang="de-DE" dirty="0"/>
              <a:t> </a:t>
            </a:r>
            <a:r>
              <a:rPr lang="de-DE" dirty="0" err="1"/>
              <a:t>mantegazzianum</a:t>
            </a:r>
            <a:r>
              <a:rPr lang="de-DE" dirty="0"/>
              <a:t>) auch Riesen-Bärenklau</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marL="0" indent="0">
              <a:buNone/>
            </a:pPr>
            <a:endParaRPr lang="de-DE" dirty="0"/>
          </a:p>
        </p:txBody>
      </p:sp>
      <p:pic>
        <p:nvPicPr>
          <p:cNvPr id="5" name="Grafik 4">
            <a:extLst>
              <a:ext uri="{FF2B5EF4-FFF2-40B4-BE49-F238E27FC236}">
                <a16:creationId xmlns:a16="http://schemas.microsoft.com/office/drawing/2014/main" id="{176D16E1-0641-BF07-BD13-65C9EC0505E6}"/>
              </a:ext>
            </a:extLst>
          </p:cNvPr>
          <p:cNvPicPr>
            <a:picLocks noChangeAspect="1"/>
          </p:cNvPicPr>
          <p:nvPr/>
        </p:nvPicPr>
        <p:blipFill>
          <a:blip r:embed="rId2"/>
          <a:stretch>
            <a:fillRect/>
          </a:stretch>
        </p:blipFill>
        <p:spPr>
          <a:xfrm>
            <a:off x="1072435" y="1716655"/>
            <a:ext cx="2676002" cy="3994032"/>
          </a:xfrm>
          <a:prstGeom prst="rect">
            <a:avLst/>
          </a:prstGeom>
        </p:spPr>
      </p:pic>
    </p:spTree>
    <p:extLst>
      <p:ext uri="{BB962C8B-B14F-4D97-AF65-F5344CB8AC3E}">
        <p14:creationId xmlns:p14="http://schemas.microsoft.com/office/powerpoint/2010/main" val="161222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16F70-46AC-7262-67D4-BD4D427A9210}"/>
              </a:ext>
            </a:extLst>
          </p:cNvPr>
          <p:cNvSpPr>
            <a:spLocks noGrp="1"/>
          </p:cNvSpPr>
          <p:nvPr>
            <p:ph type="title"/>
          </p:nvPr>
        </p:nvSpPr>
        <p:spPr>
          <a:xfrm>
            <a:off x="677334" y="609600"/>
            <a:ext cx="8596668" cy="477328"/>
          </a:xfrm>
        </p:spPr>
        <p:txBody>
          <a:bodyPr>
            <a:normAutofit/>
          </a:bodyPr>
          <a:lstStyle/>
          <a:p>
            <a:r>
              <a:rPr lang="de-DE" sz="1800" b="1" dirty="0">
                <a:solidFill>
                  <a:schemeClr val="tx1"/>
                </a:solidFill>
              </a:rPr>
              <a:t>Neophyten</a:t>
            </a:r>
          </a:p>
        </p:txBody>
      </p:sp>
      <p:sp>
        <p:nvSpPr>
          <p:cNvPr id="3" name="Inhaltsplatzhalter 2">
            <a:extLst>
              <a:ext uri="{FF2B5EF4-FFF2-40B4-BE49-F238E27FC236}">
                <a16:creationId xmlns:a16="http://schemas.microsoft.com/office/drawing/2014/main" id="{DE62DC22-16B4-0B9B-F133-117CB9AD045D}"/>
              </a:ext>
            </a:extLst>
          </p:cNvPr>
          <p:cNvSpPr>
            <a:spLocks noGrp="1"/>
          </p:cNvSpPr>
          <p:nvPr>
            <p:ph idx="1"/>
          </p:nvPr>
        </p:nvSpPr>
        <p:spPr>
          <a:xfrm>
            <a:off x="677334" y="1086929"/>
            <a:ext cx="8596668" cy="4954434"/>
          </a:xfrm>
        </p:spPr>
        <p:txBody>
          <a:bodyPr>
            <a:normAutofit/>
          </a:bodyPr>
          <a:lstStyle/>
          <a:p>
            <a:r>
              <a:rPr lang="de-DE" dirty="0"/>
              <a:t>Indisches oder drüsiges (Riesen-)Springkraut (Impatiens </a:t>
            </a:r>
            <a:r>
              <a:rPr lang="de-DE" dirty="0" err="1"/>
              <a:t>glandulifera</a:t>
            </a:r>
            <a:r>
              <a:rPr lang="de-DE" dirty="0"/>
              <a:t>)</a:t>
            </a:r>
          </a:p>
          <a:p>
            <a:r>
              <a:rPr lang="de-DE" dirty="0"/>
              <a:t>Japanischer Staudenknöterich (</a:t>
            </a:r>
            <a:r>
              <a:rPr lang="de-DE" dirty="0" err="1"/>
              <a:t>Reynoutria</a:t>
            </a:r>
            <a:r>
              <a:rPr lang="de-DE" dirty="0"/>
              <a:t> [</a:t>
            </a:r>
            <a:r>
              <a:rPr lang="de-DE" dirty="0" err="1"/>
              <a:t>Fallopia</a:t>
            </a:r>
            <a:r>
              <a:rPr lang="de-DE" dirty="0"/>
              <a:t>] japonica) </a:t>
            </a:r>
          </a:p>
          <a:p>
            <a:endParaRPr lang="de-DE" dirty="0"/>
          </a:p>
          <a:p>
            <a:endParaRPr lang="de-DE" dirty="0"/>
          </a:p>
          <a:p>
            <a:endParaRPr lang="de-DE" dirty="0"/>
          </a:p>
          <a:p>
            <a:endParaRPr lang="de-DE" dirty="0"/>
          </a:p>
          <a:p>
            <a:endParaRPr lang="de-DE" dirty="0"/>
          </a:p>
          <a:p>
            <a:endParaRPr lang="de-DE" dirty="0"/>
          </a:p>
          <a:p>
            <a:endParaRPr lang="de-DE" dirty="0"/>
          </a:p>
          <a:p>
            <a:r>
              <a:rPr lang="de-DE" dirty="0"/>
              <a:t>Kanadische Goldrute (</a:t>
            </a:r>
            <a:r>
              <a:rPr lang="de-DE" dirty="0" err="1"/>
              <a:t>Solidago</a:t>
            </a:r>
            <a:r>
              <a:rPr lang="de-DE" dirty="0"/>
              <a:t> canadensis) </a:t>
            </a:r>
          </a:p>
          <a:p>
            <a:pPr marL="0" indent="0">
              <a:buNone/>
            </a:pPr>
            <a:endParaRPr lang="de-DE" dirty="0"/>
          </a:p>
        </p:txBody>
      </p:sp>
      <p:pic>
        <p:nvPicPr>
          <p:cNvPr id="5" name="Grafik 4">
            <a:extLst>
              <a:ext uri="{FF2B5EF4-FFF2-40B4-BE49-F238E27FC236}">
                <a16:creationId xmlns:a16="http://schemas.microsoft.com/office/drawing/2014/main" id="{34B7A662-D9D9-398B-6095-364DF804A03F}"/>
              </a:ext>
            </a:extLst>
          </p:cNvPr>
          <p:cNvPicPr>
            <a:picLocks noChangeAspect="1"/>
          </p:cNvPicPr>
          <p:nvPr/>
        </p:nvPicPr>
        <p:blipFill>
          <a:blip r:embed="rId2"/>
          <a:stretch>
            <a:fillRect/>
          </a:stretch>
        </p:blipFill>
        <p:spPr>
          <a:xfrm>
            <a:off x="1126575" y="1913805"/>
            <a:ext cx="4539520" cy="2580557"/>
          </a:xfrm>
          <a:prstGeom prst="rect">
            <a:avLst/>
          </a:prstGeom>
        </p:spPr>
      </p:pic>
    </p:spTree>
    <p:extLst>
      <p:ext uri="{BB962C8B-B14F-4D97-AF65-F5344CB8AC3E}">
        <p14:creationId xmlns:p14="http://schemas.microsoft.com/office/powerpoint/2010/main" val="259423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94643-95F1-BF43-932D-1A1F4ACCB389}"/>
              </a:ext>
            </a:extLst>
          </p:cNvPr>
          <p:cNvSpPr>
            <a:spLocks noGrp="1"/>
          </p:cNvSpPr>
          <p:nvPr>
            <p:ph type="title"/>
          </p:nvPr>
        </p:nvSpPr>
        <p:spPr>
          <a:xfrm>
            <a:off x="677334" y="609600"/>
            <a:ext cx="8596668" cy="442823"/>
          </a:xfrm>
        </p:spPr>
        <p:txBody>
          <a:bodyPr>
            <a:normAutofit/>
          </a:bodyPr>
          <a:lstStyle/>
          <a:p>
            <a:r>
              <a:rPr lang="de-DE" sz="1800" b="1" dirty="0">
                <a:solidFill>
                  <a:schemeClr val="tx1"/>
                </a:solidFill>
              </a:rPr>
              <a:t>Neophyten</a:t>
            </a:r>
          </a:p>
        </p:txBody>
      </p:sp>
      <p:sp>
        <p:nvSpPr>
          <p:cNvPr id="3" name="Inhaltsplatzhalter 2">
            <a:extLst>
              <a:ext uri="{FF2B5EF4-FFF2-40B4-BE49-F238E27FC236}">
                <a16:creationId xmlns:a16="http://schemas.microsoft.com/office/drawing/2014/main" id="{2AE261DC-BDB3-A829-C3A3-E676633641C5}"/>
              </a:ext>
            </a:extLst>
          </p:cNvPr>
          <p:cNvSpPr>
            <a:spLocks noGrp="1"/>
          </p:cNvSpPr>
          <p:nvPr>
            <p:ph idx="1"/>
          </p:nvPr>
        </p:nvSpPr>
        <p:spPr>
          <a:xfrm>
            <a:off x="677334" y="1207699"/>
            <a:ext cx="8596668" cy="4833664"/>
          </a:xfrm>
        </p:spPr>
        <p:txBody>
          <a:bodyPr>
            <a:normAutofit lnSpcReduction="10000"/>
          </a:bodyPr>
          <a:lstStyle/>
          <a:p>
            <a:r>
              <a:rPr lang="de-DE" dirty="0"/>
              <a:t>Lupine (</a:t>
            </a:r>
            <a:r>
              <a:rPr lang="de-DE" dirty="0" err="1"/>
              <a:t>Lupinus</a:t>
            </a:r>
            <a:r>
              <a:rPr lang="de-DE" dirty="0"/>
              <a:t> </a:t>
            </a:r>
            <a:r>
              <a:rPr lang="de-DE" dirty="0" err="1"/>
              <a:t>polyphyllus</a:t>
            </a:r>
            <a:r>
              <a:rPr lang="de-DE" dirty="0"/>
              <a:t>)</a:t>
            </a:r>
          </a:p>
          <a:p>
            <a:r>
              <a:rPr lang="de-DE" dirty="0"/>
              <a:t>Robinie (Robinia </a:t>
            </a:r>
            <a:r>
              <a:rPr lang="de-DE" dirty="0" err="1"/>
              <a:t>pseudacacia</a:t>
            </a:r>
            <a:r>
              <a:rPr lang="de-DE" dirty="0"/>
              <a:t>) </a:t>
            </a:r>
          </a:p>
          <a:p>
            <a:endParaRPr lang="de-DE" dirty="0"/>
          </a:p>
          <a:p>
            <a:endParaRPr lang="de-DE" dirty="0"/>
          </a:p>
          <a:p>
            <a:endParaRPr lang="de-DE" dirty="0"/>
          </a:p>
          <a:p>
            <a:endParaRPr lang="de-DE" dirty="0"/>
          </a:p>
          <a:p>
            <a:r>
              <a:rPr lang="de-DE" dirty="0"/>
              <a:t>Späte Traubenkirsche (Prunus </a:t>
            </a:r>
            <a:r>
              <a:rPr lang="de-DE" dirty="0" err="1"/>
              <a:t>serotina</a:t>
            </a:r>
            <a:r>
              <a:rPr lang="de-DE" dirty="0"/>
              <a:t>) </a:t>
            </a:r>
          </a:p>
          <a:p>
            <a:endParaRPr lang="de-DE" dirty="0"/>
          </a:p>
          <a:p>
            <a:endParaRPr lang="de-DE" dirty="0"/>
          </a:p>
          <a:p>
            <a:endParaRPr lang="de-DE" dirty="0"/>
          </a:p>
          <a:p>
            <a:endParaRPr lang="de-DE" dirty="0"/>
          </a:p>
          <a:p>
            <a:endParaRPr lang="de-DE" dirty="0"/>
          </a:p>
          <a:p>
            <a:r>
              <a:rPr lang="de-DE" dirty="0"/>
              <a:t>Schmalblättrige Wasserpest (</a:t>
            </a:r>
            <a:r>
              <a:rPr lang="de-DE" dirty="0" err="1"/>
              <a:t>Elodea</a:t>
            </a:r>
            <a:r>
              <a:rPr lang="de-DE" dirty="0"/>
              <a:t> </a:t>
            </a:r>
            <a:r>
              <a:rPr lang="de-DE" dirty="0" err="1"/>
              <a:t>nuttallii</a:t>
            </a:r>
            <a:r>
              <a:rPr lang="de-DE" dirty="0"/>
              <a:t>) </a:t>
            </a:r>
          </a:p>
          <a:p>
            <a:endParaRPr lang="de-DE" dirty="0"/>
          </a:p>
        </p:txBody>
      </p:sp>
      <p:pic>
        <p:nvPicPr>
          <p:cNvPr id="7" name="Grafik 6">
            <a:extLst>
              <a:ext uri="{FF2B5EF4-FFF2-40B4-BE49-F238E27FC236}">
                <a16:creationId xmlns:a16="http://schemas.microsoft.com/office/drawing/2014/main" id="{F4BE281E-442E-0B97-CFEF-AF446661483C}"/>
              </a:ext>
            </a:extLst>
          </p:cNvPr>
          <p:cNvPicPr>
            <a:picLocks noChangeAspect="1"/>
          </p:cNvPicPr>
          <p:nvPr/>
        </p:nvPicPr>
        <p:blipFill>
          <a:blip r:embed="rId2"/>
          <a:stretch>
            <a:fillRect/>
          </a:stretch>
        </p:blipFill>
        <p:spPr>
          <a:xfrm>
            <a:off x="4270074" y="1375084"/>
            <a:ext cx="3172119" cy="2145845"/>
          </a:xfrm>
          <a:prstGeom prst="rect">
            <a:avLst/>
          </a:prstGeom>
        </p:spPr>
      </p:pic>
      <p:pic>
        <p:nvPicPr>
          <p:cNvPr id="9" name="Grafik 8">
            <a:extLst>
              <a:ext uri="{FF2B5EF4-FFF2-40B4-BE49-F238E27FC236}">
                <a16:creationId xmlns:a16="http://schemas.microsoft.com/office/drawing/2014/main" id="{5E69BF0B-EF34-BFE2-00EE-95FCAE15EF72}"/>
              </a:ext>
            </a:extLst>
          </p:cNvPr>
          <p:cNvPicPr>
            <a:picLocks noChangeAspect="1"/>
          </p:cNvPicPr>
          <p:nvPr/>
        </p:nvPicPr>
        <p:blipFill>
          <a:blip r:embed="rId3"/>
          <a:stretch>
            <a:fillRect/>
          </a:stretch>
        </p:blipFill>
        <p:spPr>
          <a:xfrm>
            <a:off x="6011633" y="3624531"/>
            <a:ext cx="2386555" cy="2741763"/>
          </a:xfrm>
          <a:prstGeom prst="rect">
            <a:avLst/>
          </a:prstGeom>
        </p:spPr>
      </p:pic>
      <p:cxnSp>
        <p:nvCxnSpPr>
          <p:cNvPr id="13" name="Verbinder: gekrümmt 12">
            <a:extLst>
              <a:ext uri="{FF2B5EF4-FFF2-40B4-BE49-F238E27FC236}">
                <a16:creationId xmlns:a16="http://schemas.microsoft.com/office/drawing/2014/main" id="{5AD310A3-7067-1F81-8AC4-4FC195A11751}"/>
              </a:ext>
            </a:extLst>
          </p:cNvPr>
          <p:cNvCxnSpPr>
            <a:cxnSpLocks/>
          </p:cNvCxnSpPr>
          <p:nvPr/>
        </p:nvCxnSpPr>
        <p:spPr>
          <a:xfrm>
            <a:off x="2173857" y="2130725"/>
            <a:ext cx="1854679" cy="724618"/>
          </a:xfrm>
          <a:prstGeom prst="curvedConnector3">
            <a:avLst>
              <a:gd name="adj1" fmla="val 50465"/>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Verbinder: gekrümmt 19">
            <a:extLst>
              <a:ext uri="{FF2B5EF4-FFF2-40B4-BE49-F238E27FC236}">
                <a16:creationId xmlns:a16="http://schemas.microsoft.com/office/drawing/2014/main" id="{C58F1D34-1D6A-EFB4-9602-CC2F96951103}"/>
              </a:ext>
            </a:extLst>
          </p:cNvPr>
          <p:cNvCxnSpPr>
            <a:cxnSpLocks/>
          </p:cNvCxnSpPr>
          <p:nvPr/>
        </p:nvCxnSpPr>
        <p:spPr>
          <a:xfrm>
            <a:off x="2173857" y="4183811"/>
            <a:ext cx="3217652" cy="87989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819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E50DB-20B9-999F-1CCD-88E24739DAB3}"/>
              </a:ext>
            </a:extLst>
          </p:cNvPr>
          <p:cNvSpPr>
            <a:spLocks noGrp="1"/>
          </p:cNvSpPr>
          <p:nvPr>
            <p:ph type="title"/>
          </p:nvPr>
        </p:nvSpPr>
        <p:spPr>
          <a:xfrm>
            <a:off x="677334" y="609600"/>
            <a:ext cx="8596668" cy="442823"/>
          </a:xfrm>
        </p:spPr>
        <p:txBody>
          <a:bodyPr>
            <a:normAutofit/>
          </a:bodyPr>
          <a:lstStyle/>
          <a:p>
            <a:r>
              <a:rPr lang="de-DE" sz="1800" u="sng" dirty="0">
                <a:solidFill>
                  <a:schemeClr val="tx1"/>
                </a:solidFill>
              </a:rPr>
              <a:t>Anhang 04</a:t>
            </a:r>
          </a:p>
        </p:txBody>
      </p:sp>
      <p:sp>
        <p:nvSpPr>
          <p:cNvPr id="3" name="Inhaltsplatzhalter 2">
            <a:extLst>
              <a:ext uri="{FF2B5EF4-FFF2-40B4-BE49-F238E27FC236}">
                <a16:creationId xmlns:a16="http://schemas.microsoft.com/office/drawing/2014/main" id="{A80F191D-E6A2-11F9-AEFF-023D627EB740}"/>
              </a:ext>
            </a:extLst>
          </p:cNvPr>
          <p:cNvSpPr>
            <a:spLocks noGrp="1"/>
          </p:cNvSpPr>
          <p:nvPr>
            <p:ph idx="1"/>
          </p:nvPr>
        </p:nvSpPr>
        <p:spPr>
          <a:xfrm>
            <a:off x="677334" y="1052423"/>
            <a:ext cx="8596668" cy="4988939"/>
          </a:xfrm>
        </p:spPr>
        <p:txBody>
          <a:bodyPr/>
          <a:lstStyle/>
          <a:p>
            <a:pPr indent="0">
              <a:lnSpc>
                <a:spcPct val="106000"/>
              </a:lnSpc>
              <a:spcAft>
                <a:spcPts val="800"/>
              </a:spcAft>
              <a:buNone/>
            </a:pPr>
            <a:r>
              <a:rPr lang="de-DE" sz="1800" b="1" u="sng" dirty="0">
                <a:effectLst/>
                <a:latin typeface="Arial" panose="020B0604020202020204" pitchFamily="34" charset="0"/>
                <a:ea typeface="Calibri" panose="020F0502020204030204" pitchFamily="34" charset="0"/>
                <a:cs typeface="Times New Roman" panose="02020603050405020304" pitchFamily="18" charset="0"/>
              </a:rPr>
              <a:t>Grundlagen der Anrechenbarkeit der kleingärtnerischen Nutzung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Anrechenbarkeit der Bepflanzung mit Obst, Gemüse und sonstigen Früchten im Sinne der Rechtsprechung BHG vom 17.06.2004 (sogenannte 1/3 – Lösung):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I.</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b="1" u="sng" dirty="0">
                <a:effectLst/>
                <a:latin typeface="Arial" panose="020B0604020202020204" pitchFamily="34" charset="0"/>
                <a:ea typeface="Calibri" panose="020F0502020204030204" pitchFamily="34" charset="0"/>
                <a:cs typeface="Times New Roman" panose="02020603050405020304" pitchFamily="18" charset="0"/>
              </a:rPr>
              <a:t>Obstgehölze – Obstbäume</a:t>
            </a:r>
            <a:r>
              <a:rPr lang="de-DE" sz="1800" u="sng" dirty="0">
                <a:effectLst/>
                <a:latin typeface="Arial" panose="020B0604020202020204" pitchFamily="34" charset="0"/>
                <a:ea typeface="Calibri" panose="020F0502020204030204" pitchFamily="34" charset="0"/>
                <a:cs typeface="Times New Roman" panose="02020603050405020304" pitchFamily="18" charset="0"/>
              </a:rPr>
              <a:t> </a:t>
            </a:r>
            <a:r>
              <a:rPr lang="de-DE" sz="1800" b="1" u="sng" dirty="0">
                <a:effectLst/>
                <a:latin typeface="Arial" panose="020B0604020202020204" pitchFamily="34" charset="0"/>
                <a:ea typeface="Calibri" panose="020F0502020204030204" pitchFamily="34" charset="0"/>
                <a:cs typeface="Times New Roman" panose="02020603050405020304" pitchFamily="18" charset="0"/>
              </a:rPr>
              <a:t>mit Baumscheiben auf Rasen oder Bäume auf Blumenflächen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    1.</a:t>
            </a:r>
            <a:r>
              <a:rPr lang="de-DE" sz="1800" dirty="0">
                <a:effectLst/>
                <a:latin typeface="Arial" panose="020B0604020202020204" pitchFamily="34" charset="0"/>
                <a:ea typeface="Calibri" panose="020F0502020204030204" pitchFamily="34" charset="0"/>
                <a:cs typeface="Times New Roman" panose="02020603050405020304" pitchFamily="18" charset="0"/>
              </a:rPr>
              <a:t>	Unterteilung der Obstgehölze und Anrechenbarkeit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Hochstamm		Halbstamm		Säulenbäume/Niederstamm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a:effectLst/>
                <a:latin typeface="Arial" panose="020B0604020202020204" pitchFamily="34" charset="0"/>
                <a:ea typeface="Calibri" panose="020F0502020204030204" pitchFamily="34" charset="0"/>
                <a:cs typeface="Times New Roman" panose="02020603050405020304" pitchFamily="18" charset="0"/>
              </a:rPr>
              <a:t>max. 8 m²		max. 4 m²		max. 1,5 m²</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3874889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D3B04-6E1A-0E8E-A3C2-9DD2C079C621}"/>
              </a:ext>
            </a:extLst>
          </p:cNvPr>
          <p:cNvSpPr>
            <a:spLocks noGrp="1"/>
          </p:cNvSpPr>
          <p:nvPr>
            <p:ph type="title"/>
          </p:nvPr>
        </p:nvSpPr>
        <p:spPr>
          <a:xfrm>
            <a:off x="677334" y="609600"/>
            <a:ext cx="8596668" cy="365185"/>
          </a:xfrm>
        </p:spPr>
        <p:txBody>
          <a:bodyPr>
            <a:normAutofit fontScale="90000"/>
          </a:bodyPr>
          <a:lstStyle/>
          <a:p>
            <a:r>
              <a:rPr lang="de-DE" sz="1800" u="sng" dirty="0">
                <a:solidFill>
                  <a:schemeClr val="tx1"/>
                </a:solidFill>
              </a:rPr>
              <a:t>Zu Anhang 04</a:t>
            </a:r>
          </a:p>
        </p:txBody>
      </p:sp>
      <p:sp>
        <p:nvSpPr>
          <p:cNvPr id="3" name="Inhaltsplatzhalter 2">
            <a:extLst>
              <a:ext uri="{FF2B5EF4-FFF2-40B4-BE49-F238E27FC236}">
                <a16:creationId xmlns:a16="http://schemas.microsoft.com/office/drawing/2014/main" id="{84CB3867-A0E4-E384-3A8C-F4E1E4995B90}"/>
              </a:ext>
            </a:extLst>
          </p:cNvPr>
          <p:cNvSpPr>
            <a:spLocks noGrp="1"/>
          </p:cNvSpPr>
          <p:nvPr>
            <p:ph idx="1"/>
          </p:nvPr>
        </p:nvSpPr>
        <p:spPr>
          <a:xfrm>
            <a:off x="677334" y="1078303"/>
            <a:ext cx="8596668" cy="4963060"/>
          </a:xfrm>
        </p:spPr>
        <p:txBody>
          <a:bodyPr/>
          <a:lstStyle/>
          <a:p>
            <a:pPr marL="95250" indent="0">
              <a:lnSpc>
                <a:spcPct val="106000"/>
              </a:lnSpc>
              <a:spcAft>
                <a:spcPts val="800"/>
              </a:spcAft>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	Zur Gewährleistung der von der Rechtsprechung geforderten Vielfallt des Obst- und Gemüseanbaus im Kleingarten werden Obstgehölze im Sinne der Ziffer 1 mit max. 35% der geforderten Gesamtfläche im Sinne der 1/3 – Lösung anerkannt.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95250" indent="0">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i="1" dirty="0">
                <a:effectLst/>
                <a:latin typeface="Arial" panose="020B0604020202020204" pitchFamily="34" charset="0"/>
                <a:ea typeface="Calibri" panose="020F0502020204030204" pitchFamily="34" charset="0"/>
                <a:cs typeface="Times New Roman" panose="02020603050405020304" pitchFamily="18" charset="0"/>
              </a:rPr>
              <a:t>Beispiel:  Kleingarten mit 300 m²</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95250" indent="0">
              <a:lnSpc>
                <a:spcPct val="106000"/>
              </a:lnSpc>
              <a:spcAft>
                <a:spcPts val="800"/>
              </a:spcAft>
              <a:buNone/>
            </a:pPr>
            <a:r>
              <a:rPr lang="de-DE" sz="1800" i="1" dirty="0">
                <a:effectLst/>
                <a:latin typeface="Arial" panose="020B0604020202020204" pitchFamily="34" charset="0"/>
                <a:ea typeface="Calibri" panose="020F0502020204030204" pitchFamily="34" charset="0"/>
                <a:cs typeface="Times New Roman" panose="02020603050405020304" pitchFamily="18" charset="0"/>
              </a:rPr>
              <a:t>                                                    		1/3 – Lösung = 100 m²</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95250" indent="0">
              <a:lnSpc>
                <a:spcPct val="106000"/>
              </a:lnSpc>
              <a:spcAft>
                <a:spcPts val="800"/>
              </a:spcAft>
              <a:buNone/>
            </a:pPr>
            <a:r>
              <a:rPr lang="de-DE" sz="1800" i="1" dirty="0">
                <a:effectLst/>
                <a:latin typeface="Arial" panose="020B0604020202020204" pitchFamily="34" charset="0"/>
                <a:ea typeface="Calibri" panose="020F0502020204030204" pitchFamily="34" charset="0"/>
                <a:cs typeface="Times New Roman" panose="02020603050405020304" pitchFamily="18" charset="0"/>
              </a:rPr>
              <a:t>	                                             		Obstgehölze max. 35 m²</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5" name="Grafik 4">
            <a:extLst>
              <a:ext uri="{FF2B5EF4-FFF2-40B4-BE49-F238E27FC236}">
                <a16:creationId xmlns:a16="http://schemas.microsoft.com/office/drawing/2014/main" id="{6B739E12-1E7F-0CF5-F87C-BB507ED8CB78}"/>
              </a:ext>
            </a:extLst>
          </p:cNvPr>
          <p:cNvPicPr>
            <a:picLocks noChangeAspect="1"/>
          </p:cNvPicPr>
          <p:nvPr/>
        </p:nvPicPr>
        <p:blipFill>
          <a:blip r:embed="rId2"/>
          <a:stretch>
            <a:fillRect/>
          </a:stretch>
        </p:blipFill>
        <p:spPr>
          <a:xfrm>
            <a:off x="913045" y="2355011"/>
            <a:ext cx="2864336" cy="4045789"/>
          </a:xfrm>
          <a:prstGeom prst="rect">
            <a:avLst/>
          </a:prstGeom>
        </p:spPr>
      </p:pic>
    </p:spTree>
    <p:extLst>
      <p:ext uri="{BB962C8B-B14F-4D97-AF65-F5344CB8AC3E}">
        <p14:creationId xmlns:p14="http://schemas.microsoft.com/office/powerpoint/2010/main" val="141250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0646A-2F4A-530E-28BF-731C66566E2E}"/>
              </a:ext>
            </a:extLst>
          </p:cNvPr>
          <p:cNvSpPr>
            <a:spLocks noGrp="1"/>
          </p:cNvSpPr>
          <p:nvPr>
            <p:ph type="title"/>
          </p:nvPr>
        </p:nvSpPr>
        <p:spPr>
          <a:xfrm>
            <a:off x="677334" y="609600"/>
            <a:ext cx="8596668" cy="434196"/>
          </a:xfrm>
        </p:spPr>
        <p:txBody>
          <a:bodyPr>
            <a:normAutofit/>
          </a:bodyPr>
          <a:lstStyle/>
          <a:p>
            <a:r>
              <a:rPr lang="de-DE" sz="1800" u="sng" dirty="0">
                <a:solidFill>
                  <a:schemeClr val="tx1"/>
                </a:solidFill>
              </a:rPr>
              <a:t>Zu Anhang 04</a:t>
            </a:r>
          </a:p>
        </p:txBody>
      </p:sp>
      <p:sp>
        <p:nvSpPr>
          <p:cNvPr id="3" name="Inhaltsplatzhalter 2">
            <a:extLst>
              <a:ext uri="{FF2B5EF4-FFF2-40B4-BE49-F238E27FC236}">
                <a16:creationId xmlns:a16="http://schemas.microsoft.com/office/drawing/2014/main" id="{807E5FA1-7268-8F67-E83A-6A5682B3263D}"/>
              </a:ext>
            </a:extLst>
          </p:cNvPr>
          <p:cNvSpPr>
            <a:spLocks noGrp="1"/>
          </p:cNvSpPr>
          <p:nvPr>
            <p:ph idx="1"/>
          </p:nvPr>
        </p:nvSpPr>
        <p:spPr>
          <a:xfrm>
            <a:off x="677334" y="1147313"/>
            <a:ext cx="8596668" cy="4894049"/>
          </a:xfrm>
        </p:spPr>
        <p:txBody>
          <a:bodyPr/>
          <a:lstStyle/>
          <a:p>
            <a:pPr marL="0" indent="0">
              <a:lnSpc>
                <a:spcPct val="106000"/>
              </a:lnSpc>
              <a:spcAft>
                <a:spcPts val="800"/>
              </a:spcAft>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II.</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b="1" u="sng" dirty="0">
                <a:effectLst/>
                <a:latin typeface="Arial" panose="020B0604020202020204" pitchFamily="34" charset="0"/>
                <a:ea typeface="Calibri" panose="020F0502020204030204" pitchFamily="34" charset="0"/>
                <a:cs typeface="Times New Roman" panose="02020603050405020304" pitchFamily="18" charset="0"/>
              </a:rPr>
              <a:t>Fruchtkletterpflanzen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95250" indent="0">
              <a:lnSpc>
                <a:spcPct val="106000"/>
              </a:lnSpc>
              <a:spcAft>
                <a:spcPts val="800"/>
              </a:spcAft>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  1.</a:t>
            </a:r>
            <a:r>
              <a:rPr lang="de-DE" sz="1800" dirty="0">
                <a:effectLst/>
                <a:latin typeface="Arial" panose="020B0604020202020204" pitchFamily="34" charset="0"/>
                <a:ea typeface="Calibri" panose="020F0502020204030204" pitchFamily="34" charset="0"/>
                <a:cs typeface="Times New Roman" panose="02020603050405020304" pitchFamily="18" charset="0"/>
              </a:rPr>
              <a:t>	Kletterpflanzen, wie z. B. Wein, Kiwi etc. sind entsprechend den unterschiedlichen Kultivierungsmöglichkeiten (z. B. Pergolen) zu berücksichtigen. Bei der Berechnung sind die Höhe der Fruchtpflanzen sowie unter Umständen die Traufbreite (0,5 m) zu berücksichtigen.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Beispiel: mit Kiwi beranktes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Rankgerüst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Breite:		max. 	2 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Höhe:		max.	2 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95250" indent="0">
              <a:lnSpc>
                <a:spcPct val="106000"/>
              </a:lnSpc>
              <a:spcAft>
                <a:spcPts val="800"/>
              </a:spcAft>
              <a:buNone/>
            </a:pPr>
            <a:r>
              <a:rPr lang="de-DE" sz="1800" i="1" dirty="0">
                <a:effectLst/>
                <a:latin typeface="Arial" panose="020B0604020202020204" pitchFamily="34" charset="0"/>
                <a:ea typeface="Calibri" panose="020F0502020204030204" pitchFamily="34" charset="0"/>
                <a:cs typeface="Times New Roman" panose="02020603050405020304" pitchFamily="18" charset="0"/>
              </a:rPr>
              <a:t>				Traufbreite:	max.    	0,5 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i="1" dirty="0">
                <a:effectLst/>
                <a:latin typeface="Arial" panose="020B0604020202020204" pitchFamily="34" charset="0"/>
                <a:ea typeface="Calibri" panose="020F0502020204030204" pitchFamily="34" charset="0"/>
                <a:cs typeface="Times New Roman" panose="02020603050405020304" pitchFamily="18" charset="0"/>
              </a:rPr>
              <a:t>Dieses ergibt eine Ansichtsfläche von 4 m² und eine Trauffläche von 1 m².</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i="1" dirty="0">
                <a:effectLst/>
                <a:latin typeface="Arial" panose="020B0604020202020204" pitchFamily="34" charset="0"/>
                <a:ea typeface="Calibri" panose="020F0502020204030204" pitchFamily="34" charset="0"/>
                <a:cs typeface="Times New Roman" panose="02020603050405020304" pitchFamily="18" charset="0"/>
              </a:rPr>
              <a:t>		Angerechnet werden: Ansichtsfläche 4 m²  x Traufbreite 0,5 m = 2 m²</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5" name="Grafik 4">
            <a:extLst>
              <a:ext uri="{FF2B5EF4-FFF2-40B4-BE49-F238E27FC236}">
                <a16:creationId xmlns:a16="http://schemas.microsoft.com/office/drawing/2014/main" id="{B31B4A00-7C00-4E32-F9D3-5B3B271E6942}"/>
              </a:ext>
            </a:extLst>
          </p:cNvPr>
          <p:cNvPicPr>
            <a:picLocks noChangeAspect="1"/>
          </p:cNvPicPr>
          <p:nvPr/>
        </p:nvPicPr>
        <p:blipFill>
          <a:blip r:embed="rId2"/>
          <a:stretch>
            <a:fillRect/>
          </a:stretch>
        </p:blipFill>
        <p:spPr>
          <a:xfrm>
            <a:off x="6451878" y="2651249"/>
            <a:ext cx="2533017" cy="2455588"/>
          </a:xfrm>
          <a:prstGeom prst="rect">
            <a:avLst/>
          </a:prstGeom>
        </p:spPr>
      </p:pic>
    </p:spTree>
    <p:extLst>
      <p:ext uri="{BB962C8B-B14F-4D97-AF65-F5344CB8AC3E}">
        <p14:creationId xmlns:p14="http://schemas.microsoft.com/office/powerpoint/2010/main" val="422570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4015-6130-DA4F-92A7-0E77F4C7165B}"/>
              </a:ext>
            </a:extLst>
          </p:cNvPr>
          <p:cNvSpPr>
            <a:spLocks noGrp="1"/>
          </p:cNvSpPr>
          <p:nvPr>
            <p:ph type="title"/>
          </p:nvPr>
        </p:nvSpPr>
        <p:spPr>
          <a:xfrm>
            <a:off x="677334" y="609600"/>
            <a:ext cx="8596668" cy="477328"/>
          </a:xfrm>
        </p:spPr>
        <p:txBody>
          <a:bodyPr>
            <a:normAutofit/>
          </a:bodyPr>
          <a:lstStyle/>
          <a:p>
            <a:r>
              <a:rPr lang="de-DE" sz="1800" u="sng" dirty="0">
                <a:solidFill>
                  <a:schemeClr val="tx1"/>
                </a:solidFill>
              </a:rPr>
              <a:t>Zu Anhang 04</a:t>
            </a:r>
          </a:p>
        </p:txBody>
      </p:sp>
      <p:sp>
        <p:nvSpPr>
          <p:cNvPr id="3" name="Inhaltsplatzhalter 2">
            <a:extLst>
              <a:ext uri="{FF2B5EF4-FFF2-40B4-BE49-F238E27FC236}">
                <a16:creationId xmlns:a16="http://schemas.microsoft.com/office/drawing/2014/main" id="{4A72C31B-2775-B6B2-B809-02B19ACFAE68}"/>
              </a:ext>
            </a:extLst>
          </p:cNvPr>
          <p:cNvSpPr>
            <a:spLocks noGrp="1"/>
          </p:cNvSpPr>
          <p:nvPr>
            <p:ph idx="1"/>
          </p:nvPr>
        </p:nvSpPr>
        <p:spPr>
          <a:xfrm>
            <a:off x="677334" y="1086929"/>
            <a:ext cx="8596668" cy="4954434"/>
          </a:xfrm>
        </p:spPr>
        <p:txBody>
          <a:bodyPr>
            <a:normAutofit lnSpcReduction="10000"/>
          </a:bodyPr>
          <a:lstStyle/>
          <a:p>
            <a:pPr marL="95250" indent="0">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 2.</a:t>
            </a:r>
            <a:r>
              <a:rPr lang="de-DE" sz="1800" dirty="0">
                <a:effectLst/>
                <a:latin typeface="Arial" panose="020B0604020202020204" pitchFamily="34" charset="0"/>
                <a:ea typeface="Calibri" panose="020F0502020204030204" pitchFamily="34" charset="0"/>
                <a:cs typeface="Times New Roman" panose="02020603050405020304" pitchFamily="18" charset="0"/>
              </a:rPr>
              <a:t>	Fruchtkletterpflanzen (nicht Spalierobstbäume) werden bei der Berechnung zur Einhaltung     der 1/3 Lösung wegen der Vielfaltsverpflichtung mit max. 10 m² berücksichtigt.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latin typeface="Arial" panose="020B0604020202020204" pitchFamily="34" charset="0"/>
              <a:cs typeface="Times New Roman" panose="02020603050405020304" pitchFamily="18" charset="0"/>
            </a:endParaRPr>
          </a:p>
          <a:p>
            <a:pPr marL="0" indent="0">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III.</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b="1" u="sng" dirty="0">
                <a:effectLst/>
                <a:latin typeface="Arial" panose="020B0604020202020204" pitchFamily="34" charset="0"/>
                <a:ea typeface="Calibri" panose="020F0502020204030204" pitchFamily="34" charset="0"/>
                <a:cs typeface="Times New Roman" panose="02020603050405020304" pitchFamily="18" charset="0"/>
              </a:rPr>
              <a:t>Gemüse und Fruchtpflanzen sowie Fruchtgehölze </a:t>
            </a:r>
            <a:r>
              <a:rPr lang="de-DE" sz="1800" b="1" dirty="0">
                <a:effectLst/>
                <a:latin typeface="Arial" panose="020B0604020202020204" pitchFamily="34" charset="0"/>
                <a:ea typeface="Calibri" panose="020F0502020204030204" pitchFamily="34" charset="0"/>
                <a:cs typeface="Times New Roman" panose="02020603050405020304" pitchFamily="18" charset="0"/>
              </a:rPr>
              <a:t>(wie Johannisbeere, Stachelbeere etc.)</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23825" indent="0">
              <a:lnSpc>
                <a:spcPct val="106000"/>
              </a:lnSpc>
              <a:spcAft>
                <a:spcPts val="800"/>
              </a:spcAft>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1.</a:t>
            </a:r>
            <a:r>
              <a:rPr lang="de-DE" sz="1800" dirty="0">
                <a:effectLst/>
                <a:latin typeface="Arial" panose="020B0604020202020204" pitchFamily="34" charset="0"/>
                <a:ea typeface="Calibri" panose="020F0502020204030204" pitchFamily="34" charset="0"/>
                <a:cs typeface="Times New Roman" panose="02020603050405020304" pitchFamily="18" charset="0"/>
              </a:rPr>
              <a:t>	Zu den Fruchtpflanzen gehören auch Feldfruchtpflanzen und Gewürzpflanzen, </a:t>
            </a:r>
            <a:r>
              <a:rPr lang="de-DE" sz="1800" u="sng" dirty="0">
                <a:effectLst/>
                <a:latin typeface="Arial" panose="020B0604020202020204" pitchFamily="34" charset="0"/>
                <a:ea typeface="Calibri" panose="020F0502020204030204" pitchFamily="34" charset="0"/>
                <a:cs typeface="Times New Roman" panose="02020603050405020304" pitchFamily="18" charset="0"/>
              </a:rPr>
              <a:t>nicht</a:t>
            </a:r>
            <a:r>
              <a:rPr lang="de-DE" sz="1800" dirty="0">
                <a:effectLst/>
                <a:latin typeface="Arial" panose="020B0604020202020204" pitchFamily="34" charset="0"/>
                <a:ea typeface="Calibri" panose="020F0502020204030204" pitchFamily="34" charset="0"/>
                <a:cs typeface="Times New Roman" panose="02020603050405020304" pitchFamily="18" charset="0"/>
              </a:rPr>
              <a:t> aber Blumen (Zierpflanzen). Blumen werden bei der Berechnung der sogenannten 1/3 – Lösung nicht berücksichtigt, sind aber als Einzelpflanzen z. B. in einem Gemüsebeet unschädlich.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23825" indent="0">
              <a:lnSpc>
                <a:spcPct val="106000"/>
              </a:lnSpc>
              <a:spcAft>
                <a:spcPts val="800"/>
              </a:spcAft>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	Die Flächenberechnung des Gemüse- und Fruchtpflanzenanbaus erfolgt nach den umgegrabenen oder schwarzgemachten Flächen (z. B. durch Hacken).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23825" indent="0">
              <a:lnSpc>
                <a:spcPct val="106000"/>
              </a:lnSpc>
              <a:spcAft>
                <a:spcPts val="800"/>
              </a:spcAft>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3.</a:t>
            </a:r>
            <a:r>
              <a:rPr lang="de-DE" sz="1800" dirty="0">
                <a:effectLst/>
                <a:latin typeface="Arial" panose="020B0604020202020204" pitchFamily="34" charset="0"/>
                <a:ea typeface="Calibri" panose="020F0502020204030204" pitchFamily="34" charset="0"/>
                <a:cs typeface="Times New Roman" panose="02020603050405020304" pitchFamily="18" charset="0"/>
              </a:rPr>
              <a:t>	Fruchtgehölze werden mit 1,5 m² berechnet.  An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Rankstangen</a:t>
            </a:r>
            <a:r>
              <a:rPr lang="de-DE" sz="1800" dirty="0">
                <a:effectLst/>
                <a:latin typeface="Arial" panose="020B0604020202020204" pitchFamily="34" charset="0"/>
                <a:ea typeface="Calibri" panose="020F0502020204030204" pitchFamily="34" charset="0"/>
                <a:cs typeface="Times New Roman" panose="02020603050405020304" pitchFamily="18" charset="0"/>
              </a:rPr>
              <a:t> gezogenes Gemüse, z. B. Tomaten, wird pro Pflanze mit max. 1 m² berechnet.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123630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5DB09-3786-9AB0-F38F-2E8A79CC5455}"/>
              </a:ext>
            </a:extLst>
          </p:cNvPr>
          <p:cNvSpPr>
            <a:spLocks noGrp="1"/>
          </p:cNvSpPr>
          <p:nvPr>
            <p:ph type="title"/>
          </p:nvPr>
        </p:nvSpPr>
        <p:spPr/>
        <p:txBody>
          <a:bodyPr>
            <a:normAutofit/>
          </a:bodyPr>
          <a:lstStyle/>
          <a:p>
            <a:r>
              <a:rPr lang="de-DE" sz="1800" u="sng" dirty="0">
                <a:solidFill>
                  <a:schemeClr val="tx1"/>
                </a:solidFill>
              </a:rPr>
              <a:t>Zu Anhang 04</a:t>
            </a:r>
          </a:p>
        </p:txBody>
      </p:sp>
      <p:sp>
        <p:nvSpPr>
          <p:cNvPr id="3" name="Inhaltsplatzhalter 2">
            <a:extLst>
              <a:ext uri="{FF2B5EF4-FFF2-40B4-BE49-F238E27FC236}">
                <a16:creationId xmlns:a16="http://schemas.microsoft.com/office/drawing/2014/main" id="{912F248B-A082-2550-E3E0-C01E3BF7D083}"/>
              </a:ext>
            </a:extLst>
          </p:cNvPr>
          <p:cNvSpPr>
            <a:spLocks noGrp="1"/>
          </p:cNvSpPr>
          <p:nvPr>
            <p:ph idx="1"/>
          </p:nvPr>
        </p:nvSpPr>
        <p:spPr>
          <a:xfrm>
            <a:off x="677334" y="1173193"/>
            <a:ext cx="8596668" cy="4868170"/>
          </a:xfrm>
        </p:spPr>
        <p:txBody>
          <a:bodyPr/>
          <a:lstStyle/>
          <a:p>
            <a:pPr marL="0" indent="0">
              <a:lnSpc>
                <a:spcPct val="106000"/>
              </a:lnSpc>
              <a:spcAft>
                <a:spcPts val="800"/>
              </a:spcAft>
              <a:buNone/>
              <a:tabLst>
                <a:tab pos="450215" algn="l"/>
              </a:tabLst>
            </a:pPr>
            <a:r>
              <a:rPr lang="de-DE" sz="1800" b="1" dirty="0">
                <a:effectLst/>
                <a:latin typeface="Arial" panose="020B0604020202020204" pitchFamily="34" charset="0"/>
                <a:ea typeface="Calibri" panose="020F0502020204030204" pitchFamily="34" charset="0"/>
                <a:cs typeface="Times New Roman" panose="02020603050405020304" pitchFamily="18" charset="0"/>
              </a:rPr>
              <a:t>IV.</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b="1" u="sng" dirty="0">
                <a:effectLst/>
                <a:latin typeface="Arial" panose="020B0604020202020204" pitchFamily="34" charset="0"/>
                <a:ea typeface="Calibri" panose="020F0502020204030204" pitchFamily="34" charset="0"/>
                <a:cs typeface="Times New Roman" panose="02020603050405020304" pitchFamily="18" charset="0"/>
              </a:rPr>
              <a:t>Bepflanzung und Gestaltung der Kleingartenflächen die der Erholung dienen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nSpc>
                <a:spcPct val="106000"/>
              </a:lnSpc>
              <a:spcAft>
                <a:spcPts val="800"/>
              </a:spcAft>
              <a:buNone/>
              <a:tabLst>
                <a:tab pos="450215" algn="l"/>
              </a:tabLst>
            </a:pPr>
            <a:r>
              <a:rPr lang="de-DE" sz="1800" dirty="0">
                <a:effectLst/>
                <a:latin typeface="Arial" panose="020B0604020202020204" pitchFamily="34" charset="0"/>
                <a:ea typeface="Calibri" panose="020F0502020204030204" pitchFamily="34" charset="0"/>
                <a:cs typeface="Times New Roman" panose="02020603050405020304" pitchFamily="18" charset="0"/>
              </a:rPr>
              <a:t>Zur Bepflanzung und Gestaltung sind alle Pflanzenarten, Bäume und Sträucher erlaubt, die einen ausreichenden Obst- und Gemüseanbau nicht beeinträchtigen und mit den allgemeinen Bestimmungen der RGO und deren Anlagen 1 -3 im Einklang stehen.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nSpc>
                <a:spcPct val="106000"/>
              </a:lnSpc>
              <a:spcAft>
                <a:spcPts val="800"/>
              </a:spcAft>
              <a:buNone/>
              <a:tabLst>
                <a:tab pos="450215" algn="l"/>
              </a:tabLst>
            </a:pPr>
            <a:r>
              <a:rPr lang="de-DE" sz="1800" dirty="0">
                <a:effectLst/>
                <a:latin typeface="Arial" panose="020B0604020202020204" pitchFamily="34" charset="0"/>
                <a:ea typeface="Calibri" panose="020F0502020204030204" pitchFamily="34" charset="0"/>
                <a:cs typeface="Times New Roman" panose="02020603050405020304" pitchFamily="18" charset="0"/>
              </a:rPr>
              <a:t>Jegliche Form der Verwilderung eines Kleingartens stellt </a:t>
            </a:r>
            <a:r>
              <a:rPr lang="de-DE"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keine</a:t>
            </a:r>
            <a:r>
              <a:rPr lang="de-DE" sz="1800" dirty="0">
                <a:effectLst/>
                <a:latin typeface="Arial" panose="020B0604020202020204" pitchFamily="34" charset="0"/>
                <a:ea typeface="Calibri" panose="020F0502020204030204" pitchFamily="34" charset="0"/>
                <a:cs typeface="Times New Roman" panose="02020603050405020304" pitchFamily="18" charset="0"/>
              </a:rPr>
              <a:t> kleingärtnerische Nutzung im Sinne des Gesetzes dar.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267201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4673B-4DD1-E986-5C26-FBE8A1015861}"/>
              </a:ext>
            </a:extLst>
          </p:cNvPr>
          <p:cNvSpPr>
            <a:spLocks noGrp="1"/>
          </p:cNvSpPr>
          <p:nvPr>
            <p:ph type="title"/>
          </p:nvPr>
        </p:nvSpPr>
        <p:spPr>
          <a:xfrm>
            <a:off x="677334" y="609600"/>
            <a:ext cx="8596668" cy="683491"/>
          </a:xfrm>
        </p:spPr>
        <p:txBody>
          <a:bodyPr>
            <a:normAutofit/>
          </a:bodyPr>
          <a:lstStyle/>
          <a:p>
            <a:r>
              <a:rPr lang="de-DE" sz="3200" u="sng" dirty="0">
                <a:solidFill>
                  <a:schemeClr val="tx1"/>
                </a:solidFill>
              </a:rPr>
              <a:t>Gliederung der Rahmengartenordnung (RGO)</a:t>
            </a:r>
          </a:p>
        </p:txBody>
      </p:sp>
      <p:sp>
        <p:nvSpPr>
          <p:cNvPr id="3" name="Inhaltsplatzhalter 2">
            <a:extLst>
              <a:ext uri="{FF2B5EF4-FFF2-40B4-BE49-F238E27FC236}">
                <a16:creationId xmlns:a16="http://schemas.microsoft.com/office/drawing/2014/main" id="{8C17650E-F808-6869-86F6-06CE7EF93DD3}"/>
              </a:ext>
            </a:extLst>
          </p:cNvPr>
          <p:cNvSpPr>
            <a:spLocks noGrp="1"/>
          </p:cNvSpPr>
          <p:nvPr>
            <p:ph idx="1"/>
          </p:nvPr>
        </p:nvSpPr>
        <p:spPr>
          <a:xfrm>
            <a:off x="677334" y="1422401"/>
            <a:ext cx="8596668" cy="4618962"/>
          </a:xfrm>
        </p:spPr>
        <p:txBody>
          <a:bodyPr/>
          <a:lstStyle/>
          <a:p>
            <a:pPr>
              <a:buAutoNum type="arabicPeriod"/>
            </a:pPr>
            <a:r>
              <a:rPr lang="de-DE" dirty="0"/>
              <a:t>Allgemeines</a:t>
            </a:r>
          </a:p>
          <a:p>
            <a:pPr>
              <a:buAutoNum type="arabicPeriod"/>
            </a:pPr>
            <a:r>
              <a:rPr lang="de-DE" dirty="0"/>
              <a:t>Beziehungen zwischen den Kleingärtnern – Nutzung und Pflege der Gemeinschaftseinrichtungen</a:t>
            </a:r>
          </a:p>
          <a:p>
            <a:pPr>
              <a:buAutoNum type="arabicPeriod"/>
            </a:pPr>
            <a:r>
              <a:rPr lang="de-DE" dirty="0"/>
              <a:t>Gestaltung und Nutzung des Kleingartens</a:t>
            </a:r>
          </a:p>
          <a:p>
            <a:pPr>
              <a:buAutoNum type="arabicPeriod"/>
            </a:pPr>
            <a:r>
              <a:rPr lang="de-DE" dirty="0"/>
              <a:t>Errichtung von Bauwerken</a:t>
            </a:r>
          </a:p>
          <a:p>
            <a:pPr>
              <a:buAutoNum type="arabicPeriod"/>
            </a:pPr>
            <a:r>
              <a:rPr lang="de-DE" dirty="0"/>
              <a:t>Umwelt- und Naturschutz</a:t>
            </a:r>
          </a:p>
          <a:p>
            <a:pPr>
              <a:buAutoNum type="arabicPeriod"/>
            </a:pPr>
            <a:r>
              <a:rPr lang="de-DE" dirty="0"/>
              <a:t>Ordnung und Ruhe, Lärmschutz</a:t>
            </a:r>
          </a:p>
          <a:p>
            <a:pPr>
              <a:buAutoNum type="arabicPeriod"/>
            </a:pPr>
            <a:r>
              <a:rPr lang="de-DE" dirty="0"/>
              <a:t>Verstöße</a:t>
            </a:r>
          </a:p>
          <a:p>
            <a:pPr>
              <a:buAutoNum type="arabicPeriod"/>
            </a:pPr>
            <a:r>
              <a:rPr lang="de-DE" dirty="0"/>
              <a:t>Hausrecht</a:t>
            </a:r>
          </a:p>
          <a:p>
            <a:pPr>
              <a:buAutoNum type="arabicPeriod"/>
            </a:pPr>
            <a:r>
              <a:rPr lang="de-DE" dirty="0"/>
              <a:t>Schlussbestimmungen</a:t>
            </a:r>
          </a:p>
          <a:p>
            <a:pPr marL="0" indent="0">
              <a:buNone/>
            </a:pPr>
            <a:r>
              <a:rPr lang="de-DE" dirty="0"/>
              <a:t>Anlagen 1-4 </a:t>
            </a:r>
          </a:p>
          <a:p>
            <a:pPr>
              <a:buAutoNum type="arabicPeriod"/>
            </a:pPr>
            <a:endParaRPr lang="de-DE" dirty="0"/>
          </a:p>
          <a:p>
            <a:pPr>
              <a:buAutoNum type="arabicPeriod"/>
            </a:pPr>
            <a:endParaRPr lang="de-DE" dirty="0"/>
          </a:p>
          <a:p>
            <a:pPr>
              <a:buAutoNum type="arabicPeriod"/>
            </a:pPr>
            <a:endParaRPr lang="de-DE" dirty="0"/>
          </a:p>
        </p:txBody>
      </p:sp>
    </p:spTree>
    <p:extLst>
      <p:ext uri="{BB962C8B-B14F-4D97-AF65-F5344CB8AC3E}">
        <p14:creationId xmlns:p14="http://schemas.microsoft.com/office/powerpoint/2010/main" val="145291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91DFF-E2D3-AD82-98EE-74FE63586683}"/>
              </a:ext>
            </a:extLst>
          </p:cNvPr>
          <p:cNvSpPr>
            <a:spLocks noGrp="1"/>
          </p:cNvSpPr>
          <p:nvPr>
            <p:ph type="title"/>
          </p:nvPr>
        </p:nvSpPr>
        <p:spPr>
          <a:xfrm>
            <a:off x="677334" y="609600"/>
            <a:ext cx="8596668" cy="794327"/>
          </a:xfrm>
        </p:spPr>
        <p:txBody>
          <a:bodyPr/>
          <a:lstStyle/>
          <a:p>
            <a:r>
              <a:rPr lang="de-DE" u="sng" dirty="0">
                <a:solidFill>
                  <a:schemeClr val="tx1"/>
                </a:solidFill>
              </a:rPr>
              <a:t>Neuerungen ab 06.05.2023</a:t>
            </a:r>
          </a:p>
        </p:txBody>
      </p:sp>
      <p:sp>
        <p:nvSpPr>
          <p:cNvPr id="3" name="Inhaltsplatzhalter 2">
            <a:extLst>
              <a:ext uri="{FF2B5EF4-FFF2-40B4-BE49-F238E27FC236}">
                <a16:creationId xmlns:a16="http://schemas.microsoft.com/office/drawing/2014/main" id="{E1428F5C-334D-961E-38CF-D083CFD830F8}"/>
              </a:ext>
            </a:extLst>
          </p:cNvPr>
          <p:cNvSpPr>
            <a:spLocks noGrp="1"/>
          </p:cNvSpPr>
          <p:nvPr>
            <p:ph idx="1"/>
          </p:nvPr>
        </p:nvSpPr>
        <p:spPr>
          <a:xfrm>
            <a:off x="677334" y="1330037"/>
            <a:ext cx="8596668" cy="4711326"/>
          </a:xfrm>
        </p:spPr>
        <p:txBody>
          <a:bodyPr/>
          <a:lstStyle/>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Die Mitgliedsverbände (im folgenden Verpächter genannt) und ihre Vereine können eigene Gartenordnungen auf der Grundlage der Rahmengartenordnung erlassen. Diese dürfen die Rahmengartenordnung des Landesverbandes jedoch nicht aufweichen.</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Die Gartenordnungen der Vereine bedürfen der Zustimmung der Verpächter.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Die jeweils geltende Gartenordnung des Verpächters, bzw. die mit seiner Zustimmung erlassene Gartenordnung des Vereins ist Bestandteil des Kleingartenpachtvertrages.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Die Pächter erkennen das Bundeskleingartengesetz und diese RGO des LV mit der Unterschrift unter den Pachtvertrag als Grundlage der Arbeit und Gestaltung im Kleingarten an und sind bereit, diese umzusetzen.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311586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DA8DF42-2A49-8AAE-94CC-56812FD15498}"/>
              </a:ext>
            </a:extLst>
          </p:cNvPr>
          <p:cNvSpPr>
            <a:spLocks noGrp="1"/>
          </p:cNvSpPr>
          <p:nvPr>
            <p:ph idx="1"/>
          </p:nvPr>
        </p:nvSpPr>
        <p:spPr>
          <a:xfrm>
            <a:off x="677334" y="1071419"/>
            <a:ext cx="8485139" cy="4969944"/>
          </a:xfrm>
        </p:spPr>
        <p:txBody>
          <a:bodyPr/>
          <a:lstStyle/>
          <a:p>
            <a:pPr indent="0" algn="just">
              <a:lnSpc>
                <a:spcPct val="106000"/>
              </a:lnSpc>
              <a:spcAft>
                <a:spcPts val="800"/>
              </a:spcAft>
              <a:buNone/>
            </a:pPr>
            <a:endPar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Auf mindestens einem Drittel (1/3) der Kleingartenfläche laut Pachtvertrag sind Obst und  Gemüsekulturen anzubauen. Unzulässig sind Rein- oder Mischkulturen von Obstgehölzen auf 	Rasen.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Dabei ist für die Festlegung der 1/3-Lösung entscheidend, dass dieses Drittel        aus Obst, Gemüse und anderen Früchten sowie Küchenkräutern besteht.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 ist zwingend notwendig, vielfältige Kulturen anzubauen, also Bäume, Beete und Sträucher in Kombination.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6000"/>
              </a:lnSpc>
              <a:spcAft>
                <a:spcPts val="800"/>
              </a:spcAft>
              <a:buNone/>
            </a:pPr>
            <a:r>
              <a:rPr lang="de-DE"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Bäume auf Rasenflächen müssen Baumscheiben haben.</a:t>
            </a:r>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
        <p:nvSpPr>
          <p:cNvPr id="4" name="Rechteck 3">
            <a:extLst>
              <a:ext uri="{FF2B5EF4-FFF2-40B4-BE49-F238E27FC236}">
                <a16:creationId xmlns:a16="http://schemas.microsoft.com/office/drawing/2014/main" id="{16510E4B-17D2-D9DA-78AA-93B4B14357B4}"/>
              </a:ext>
            </a:extLst>
          </p:cNvPr>
          <p:cNvSpPr/>
          <p:nvPr/>
        </p:nvSpPr>
        <p:spPr>
          <a:xfrm>
            <a:off x="812799" y="2687782"/>
            <a:ext cx="8596667" cy="741218"/>
          </a:xfrm>
          <a:prstGeom prst="rect">
            <a:avLst/>
          </a:prstGeom>
          <a:noFill/>
          <a:effectLst>
            <a:innerShdw blurRad="63500" dist="50800">
              <a:srgbClr val="FFC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A1D53FC7-20E8-DA8C-8B85-DE9EB148BEEC}"/>
              </a:ext>
            </a:extLst>
          </p:cNvPr>
          <p:cNvPicPr>
            <a:picLocks noChangeAspect="1"/>
          </p:cNvPicPr>
          <p:nvPr/>
        </p:nvPicPr>
        <p:blipFill>
          <a:blip r:embed="rId2"/>
          <a:stretch>
            <a:fillRect/>
          </a:stretch>
        </p:blipFill>
        <p:spPr>
          <a:xfrm>
            <a:off x="7056581" y="3948774"/>
            <a:ext cx="4034273" cy="2556066"/>
          </a:xfrm>
          <a:prstGeom prst="rect">
            <a:avLst/>
          </a:prstGeom>
        </p:spPr>
      </p:pic>
    </p:spTree>
    <p:extLst>
      <p:ext uri="{BB962C8B-B14F-4D97-AF65-F5344CB8AC3E}">
        <p14:creationId xmlns:p14="http://schemas.microsoft.com/office/powerpoint/2010/main" val="14142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479DA19-5023-20C1-EB5D-E830DCDCB408}"/>
              </a:ext>
            </a:extLst>
          </p:cNvPr>
          <p:cNvSpPr>
            <a:spLocks noGrp="1"/>
          </p:cNvSpPr>
          <p:nvPr>
            <p:ph idx="1"/>
          </p:nvPr>
        </p:nvSpPr>
        <p:spPr>
          <a:xfrm>
            <a:off x="677334" y="1126837"/>
            <a:ext cx="8596668" cy="4914526"/>
          </a:xfrm>
        </p:spPr>
        <p:txBody>
          <a:bodyPr/>
          <a:lstStyle/>
          <a:p>
            <a:pPr marL="0" indent="0">
              <a:buNone/>
            </a:pPr>
            <a:r>
              <a:rPr lang="de-DE"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Das Anlegen von Schottergärten ist verboten.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11" name="Grafik 10">
            <a:extLst>
              <a:ext uri="{FF2B5EF4-FFF2-40B4-BE49-F238E27FC236}">
                <a16:creationId xmlns:a16="http://schemas.microsoft.com/office/drawing/2014/main" id="{58B5D51A-F807-ECBE-F1D6-1C93AABB7277}"/>
              </a:ext>
            </a:extLst>
          </p:cNvPr>
          <p:cNvPicPr>
            <a:picLocks noChangeAspect="1"/>
          </p:cNvPicPr>
          <p:nvPr/>
        </p:nvPicPr>
        <p:blipFill>
          <a:blip r:embed="rId2"/>
          <a:stretch>
            <a:fillRect/>
          </a:stretch>
        </p:blipFill>
        <p:spPr>
          <a:xfrm>
            <a:off x="677334" y="1865431"/>
            <a:ext cx="2667372" cy="2257740"/>
          </a:xfrm>
          <a:prstGeom prst="rect">
            <a:avLst/>
          </a:prstGeom>
        </p:spPr>
      </p:pic>
      <p:sp>
        <p:nvSpPr>
          <p:cNvPr id="12" name="Inhaltsplatzhalter 2">
            <a:extLst>
              <a:ext uri="{FF2B5EF4-FFF2-40B4-BE49-F238E27FC236}">
                <a16:creationId xmlns:a16="http://schemas.microsoft.com/office/drawing/2014/main" id="{3BEC59E0-C920-AE03-105E-DD2372FFED73}"/>
              </a:ext>
            </a:extLst>
          </p:cNvPr>
          <p:cNvSpPr txBox="1">
            <a:spLocks/>
          </p:cNvSpPr>
          <p:nvPr/>
        </p:nvSpPr>
        <p:spPr>
          <a:xfrm>
            <a:off x="677334" y="1133764"/>
            <a:ext cx="8596668" cy="4914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DE"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Das Anlegen von Schottergärten ist verboten.</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charset="2"/>
              <a:buNone/>
            </a:pPr>
            <a:endParaRPr lang="de-DE" dirty="0"/>
          </a:p>
        </p:txBody>
      </p:sp>
      <p:pic>
        <p:nvPicPr>
          <p:cNvPr id="14" name="Grafik 13">
            <a:extLst>
              <a:ext uri="{FF2B5EF4-FFF2-40B4-BE49-F238E27FC236}">
                <a16:creationId xmlns:a16="http://schemas.microsoft.com/office/drawing/2014/main" id="{52862B18-AA40-F418-1000-1BBDE651D060}"/>
              </a:ext>
            </a:extLst>
          </p:cNvPr>
          <p:cNvPicPr>
            <a:picLocks noChangeAspect="1"/>
          </p:cNvPicPr>
          <p:nvPr/>
        </p:nvPicPr>
        <p:blipFill>
          <a:blip r:embed="rId3"/>
          <a:stretch>
            <a:fillRect/>
          </a:stretch>
        </p:blipFill>
        <p:spPr>
          <a:xfrm>
            <a:off x="3682115" y="2537800"/>
            <a:ext cx="2333951" cy="2314898"/>
          </a:xfrm>
          <a:prstGeom prst="rect">
            <a:avLst/>
          </a:prstGeom>
        </p:spPr>
      </p:pic>
      <p:pic>
        <p:nvPicPr>
          <p:cNvPr id="16" name="Grafik 15">
            <a:extLst>
              <a:ext uri="{FF2B5EF4-FFF2-40B4-BE49-F238E27FC236}">
                <a16:creationId xmlns:a16="http://schemas.microsoft.com/office/drawing/2014/main" id="{28EB7D99-161A-64FA-AE9A-F720AEE85DB4}"/>
              </a:ext>
            </a:extLst>
          </p:cNvPr>
          <p:cNvPicPr>
            <a:picLocks noChangeAspect="1"/>
          </p:cNvPicPr>
          <p:nvPr/>
        </p:nvPicPr>
        <p:blipFill>
          <a:blip r:embed="rId4"/>
          <a:stretch>
            <a:fillRect/>
          </a:stretch>
        </p:blipFill>
        <p:spPr>
          <a:xfrm>
            <a:off x="6488587" y="3476022"/>
            <a:ext cx="2581635" cy="2248214"/>
          </a:xfrm>
          <a:prstGeom prst="rect">
            <a:avLst/>
          </a:prstGeom>
        </p:spPr>
      </p:pic>
      <p:sp>
        <p:nvSpPr>
          <p:cNvPr id="17" name="Pfeil: nach links 16">
            <a:extLst>
              <a:ext uri="{FF2B5EF4-FFF2-40B4-BE49-F238E27FC236}">
                <a16:creationId xmlns:a16="http://schemas.microsoft.com/office/drawing/2014/main" id="{8F5172DA-7560-9D90-54DA-F6872ACB9100}"/>
              </a:ext>
            </a:extLst>
          </p:cNvPr>
          <p:cNvSpPr/>
          <p:nvPr/>
        </p:nvSpPr>
        <p:spPr>
          <a:xfrm>
            <a:off x="8091814" y="1126837"/>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8088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5EA9299-E374-5795-9558-368122A0C52C}"/>
              </a:ext>
            </a:extLst>
          </p:cNvPr>
          <p:cNvSpPr>
            <a:spLocks noGrp="1"/>
          </p:cNvSpPr>
          <p:nvPr>
            <p:ph idx="1"/>
          </p:nvPr>
        </p:nvSpPr>
        <p:spPr>
          <a:xfrm>
            <a:off x="677334" y="1099127"/>
            <a:ext cx="8596668" cy="4942235"/>
          </a:xfrm>
        </p:spPr>
        <p:txBody>
          <a:bodyPr/>
          <a:lstStyle/>
          <a:p>
            <a:pPr marL="90170" indent="0" algn="just">
              <a:lnSpc>
                <a:spcPct val="106000"/>
              </a:lnSpc>
              <a:spcAft>
                <a:spcPts val="800"/>
              </a:spcAft>
              <a:buNone/>
            </a:pPr>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den Kleingärten </a:t>
            </a:r>
            <a:r>
              <a:rPr lang="de-DE" sz="1800" dirty="0">
                <a:effectLst/>
                <a:latin typeface="Arial" panose="020B0604020202020204" pitchFamily="34" charset="0"/>
                <a:ea typeface="Calibri" panose="020F0502020204030204" pitchFamily="34" charset="0"/>
                <a:cs typeface="Times New Roman" panose="02020603050405020304" pitchFamily="18" charset="0"/>
              </a:rPr>
              <a:t>sind</a:t>
            </a:r>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u="sng"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nur</a:t>
            </a:r>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Obstgehölze als Nieder- und Halbstamm </a:t>
            </a:r>
            <a:r>
              <a:rPr lang="de-DE" sz="1800" dirty="0">
                <a:effectLst/>
                <a:latin typeface="Arial" panose="020B0604020202020204" pitchFamily="34" charset="0"/>
                <a:ea typeface="Calibri" panose="020F0502020204030204" pitchFamily="34" charset="0"/>
                <a:cs typeface="Times New Roman" panose="02020603050405020304" pitchFamily="18" charset="0"/>
              </a:rPr>
              <a:t>zu pflanzen </a:t>
            </a:r>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 zu erhalten. Hochstämmige Obstgehölze sind nicht erlaubt.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5" name="Grafik 4">
            <a:extLst>
              <a:ext uri="{FF2B5EF4-FFF2-40B4-BE49-F238E27FC236}">
                <a16:creationId xmlns:a16="http://schemas.microsoft.com/office/drawing/2014/main" id="{84F18CB1-611E-13C8-570E-1CFCE64CEF91}"/>
              </a:ext>
            </a:extLst>
          </p:cNvPr>
          <p:cNvPicPr>
            <a:picLocks noChangeAspect="1"/>
          </p:cNvPicPr>
          <p:nvPr/>
        </p:nvPicPr>
        <p:blipFill>
          <a:blip r:embed="rId2"/>
          <a:stretch>
            <a:fillRect/>
          </a:stretch>
        </p:blipFill>
        <p:spPr>
          <a:xfrm>
            <a:off x="1131608" y="1904999"/>
            <a:ext cx="6967682" cy="3923391"/>
          </a:xfrm>
          <a:prstGeom prst="rect">
            <a:avLst/>
          </a:prstGeom>
        </p:spPr>
      </p:pic>
    </p:spTree>
    <p:extLst>
      <p:ext uri="{BB962C8B-B14F-4D97-AF65-F5344CB8AC3E}">
        <p14:creationId xmlns:p14="http://schemas.microsoft.com/office/powerpoint/2010/main" val="31531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7719A-311A-5D60-DC70-7608E1862FA4}"/>
              </a:ext>
            </a:extLst>
          </p:cNvPr>
          <p:cNvSpPr>
            <a:spLocks noGrp="1"/>
          </p:cNvSpPr>
          <p:nvPr>
            <p:ph type="title"/>
          </p:nvPr>
        </p:nvSpPr>
        <p:spPr>
          <a:xfrm>
            <a:off x="677334" y="609600"/>
            <a:ext cx="8596668" cy="618836"/>
          </a:xfrm>
        </p:spPr>
        <p:txBody>
          <a:bodyPr>
            <a:normAutofit/>
          </a:bodyPr>
          <a:lstStyle/>
          <a:p>
            <a:r>
              <a:rPr lang="de-DE" sz="3200" dirty="0">
                <a:solidFill>
                  <a:schemeClr val="tx1"/>
                </a:solidFill>
              </a:rPr>
              <a:t>Kleintierhaltung</a:t>
            </a:r>
          </a:p>
        </p:txBody>
      </p:sp>
      <p:sp>
        <p:nvSpPr>
          <p:cNvPr id="3" name="Inhaltsplatzhalter 2">
            <a:extLst>
              <a:ext uri="{FF2B5EF4-FFF2-40B4-BE49-F238E27FC236}">
                <a16:creationId xmlns:a16="http://schemas.microsoft.com/office/drawing/2014/main" id="{6B8FD169-C55F-6FFB-E5C3-E468A456C702}"/>
              </a:ext>
            </a:extLst>
          </p:cNvPr>
          <p:cNvSpPr>
            <a:spLocks noGrp="1"/>
          </p:cNvSpPr>
          <p:nvPr>
            <p:ph idx="1"/>
          </p:nvPr>
        </p:nvSpPr>
        <p:spPr>
          <a:xfrm>
            <a:off x="677334" y="1228437"/>
            <a:ext cx="8596668" cy="4812926"/>
          </a:xfrm>
        </p:spPr>
        <p:txBody>
          <a:bodyPr>
            <a:normAutofit fontScale="92500" lnSpcReduction="20000"/>
          </a:bodyPr>
          <a:lstStyle/>
          <a:p>
            <a:pPr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Mit dem Pächterwechsel endet die Kleintierhaltung auf der Parzelle. Eine 	erneute Genehmigung   	der Kleintierhaltung ist an die Zustimmung des 	Verpächters gebunden.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Mit diesen Voraussetzungen wird dem Charakter der Kleingartenanlagen als 	der gärtnerischen Nutzung und der Erholung dienende „Grünflächen“ 	Rechnung  	getragen.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Werden Haustiere, z. B. Hunde und Vögel, in die Kleingartenanlage 	mitgebracht, so hat der Kleingärtner dafür zu sorgen, dass niemand belästigt 	wird.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543300" lvl="8" indent="0">
              <a:buNone/>
            </a:pPr>
            <a:r>
              <a:rPr lang="de-DE" b="1" dirty="0"/>
              <a:t>																											Amrock</a:t>
            </a:r>
          </a:p>
          <a:p>
            <a:pPr marL="0" indent="0">
              <a:buNone/>
            </a:pPr>
            <a:endParaRPr lang="de-DE" dirty="0"/>
          </a:p>
          <a:p>
            <a:pPr marL="0" indent="0">
              <a:buNone/>
            </a:pPr>
            <a:endParaRPr lang="de-DE" dirty="0"/>
          </a:p>
          <a:p>
            <a:pPr marL="106680" indent="0" algn="just">
              <a:lnSpc>
                <a:spcPct val="106000"/>
              </a:lnSpc>
              <a:spcAft>
                <a:spcPts val="8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Auch bei der Kleintierhaltung gilt die Einschränkung, dass sie nicht 	erwerbsmäßig, sondern nur für den Eigenbedarf betrieben werden darf.</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descr="Ausrufezeichen mit einfarbiger Füllung">
            <a:extLst>
              <a:ext uri="{FF2B5EF4-FFF2-40B4-BE49-F238E27FC236}">
                <a16:creationId xmlns:a16="http://schemas.microsoft.com/office/drawing/2014/main" id="{6CB3C904-09B1-DF02-E378-C2C23BF73A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491" y="1300019"/>
            <a:ext cx="914400" cy="914400"/>
          </a:xfrm>
          <a:prstGeom prst="rect">
            <a:avLst/>
          </a:prstGeom>
        </p:spPr>
      </p:pic>
      <p:pic>
        <p:nvPicPr>
          <p:cNvPr id="7" name="Grafik 6">
            <a:extLst>
              <a:ext uri="{FF2B5EF4-FFF2-40B4-BE49-F238E27FC236}">
                <a16:creationId xmlns:a16="http://schemas.microsoft.com/office/drawing/2014/main" id="{1F7CD6CA-1823-FC0B-8233-822BB238EFD0}"/>
              </a:ext>
            </a:extLst>
          </p:cNvPr>
          <p:cNvPicPr>
            <a:picLocks noChangeAspect="1"/>
          </p:cNvPicPr>
          <p:nvPr/>
        </p:nvPicPr>
        <p:blipFill>
          <a:blip r:embed="rId4"/>
          <a:stretch>
            <a:fillRect/>
          </a:stretch>
        </p:blipFill>
        <p:spPr>
          <a:xfrm>
            <a:off x="9688114" y="833206"/>
            <a:ext cx="1571844" cy="1238423"/>
          </a:xfrm>
          <a:prstGeom prst="rect">
            <a:avLst/>
          </a:prstGeom>
        </p:spPr>
      </p:pic>
      <p:pic>
        <p:nvPicPr>
          <p:cNvPr id="9" name="Grafik 8">
            <a:extLst>
              <a:ext uri="{FF2B5EF4-FFF2-40B4-BE49-F238E27FC236}">
                <a16:creationId xmlns:a16="http://schemas.microsoft.com/office/drawing/2014/main" id="{EBE1D186-3344-2BC0-F11A-E5644A8B2113}"/>
              </a:ext>
            </a:extLst>
          </p:cNvPr>
          <p:cNvPicPr>
            <a:picLocks noChangeAspect="1"/>
          </p:cNvPicPr>
          <p:nvPr/>
        </p:nvPicPr>
        <p:blipFill>
          <a:blip r:embed="rId5"/>
          <a:stretch>
            <a:fillRect/>
          </a:stretch>
        </p:blipFill>
        <p:spPr>
          <a:xfrm>
            <a:off x="6843147" y="3685658"/>
            <a:ext cx="1939970" cy="1330555"/>
          </a:xfrm>
          <a:prstGeom prst="rect">
            <a:avLst/>
          </a:prstGeom>
        </p:spPr>
      </p:pic>
      <p:pic>
        <p:nvPicPr>
          <p:cNvPr id="11" name="Grafik 10">
            <a:extLst>
              <a:ext uri="{FF2B5EF4-FFF2-40B4-BE49-F238E27FC236}">
                <a16:creationId xmlns:a16="http://schemas.microsoft.com/office/drawing/2014/main" id="{CD6E7698-F7D4-126D-D5D7-2D12FC038F53}"/>
              </a:ext>
            </a:extLst>
          </p:cNvPr>
          <p:cNvPicPr>
            <a:picLocks noChangeAspect="1"/>
          </p:cNvPicPr>
          <p:nvPr/>
        </p:nvPicPr>
        <p:blipFill>
          <a:blip r:embed="rId6"/>
          <a:stretch>
            <a:fillRect/>
          </a:stretch>
        </p:blipFill>
        <p:spPr>
          <a:xfrm>
            <a:off x="1764597" y="3685658"/>
            <a:ext cx="1790950" cy="1219370"/>
          </a:xfrm>
          <a:prstGeom prst="rect">
            <a:avLst/>
          </a:prstGeom>
        </p:spPr>
      </p:pic>
    </p:spTree>
    <p:extLst>
      <p:ext uri="{BB962C8B-B14F-4D97-AF65-F5344CB8AC3E}">
        <p14:creationId xmlns:p14="http://schemas.microsoft.com/office/powerpoint/2010/main" val="98704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E9F43-28D8-0938-F0FF-345A3C0E0606}"/>
              </a:ext>
            </a:extLst>
          </p:cNvPr>
          <p:cNvSpPr>
            <a:spLocks noGrp="1"/>
          </p:cNvSpPr>
          <p:nvPr>
            <p:ph type="title"/>
          </p:nvPr>
        </p:nvSpPr>
        <p:spPr>
          <a:xfrm>
            <a:off x="677334" y="609600"/>
            <a:ext cx="8596668" cy="598098"/>
          </a:xfrm>
        </p:spPr>
        <p:txBody>
          <a:bodyPr>
            <a:normAutofit/>
          </a:bodyPr>
          <a:lstStyle/>
          <a:p>
            <a:r>
              <a:rPr lang="de-DE" sz="2800" u="sng" dirty="0">
                <a:solidFill>
                  <a:schemeClr val="tx1"/>
                </a:solidFill>
              </a:rPr>
              <a:t>Errichtung von Bauwerken</a:t>
            </a:r>
            <a:r>
              <a:rPr lang="de-DE" sz="1000" u="sng" dirty="0">
                <a:solidFill>
                  <a:schemeClr val="tx1"/>
                </a:solidFill>
              </a:rPr>
              <a:t>(1)</a:t>
            </a:r>
            <a:endParaRPr lang="de-DE" sz="2800" u="sng" dirty="0">
              <a:solidFill>
                <a:schemeClr val="tx1"/>
              </a:solidFill>
            </a:endParaRPr>
          </a:p>
        </p:txBody>
      </p:sp>
      <p:sp>
        <p:nvSpPr>
          <p:cNvPr id="3" name="Inhaltsplatzhalter 2">
            <a:extLst>
              <a:ext uri="{FF2B5EF4-FFF2-40B4-BE49-F238E27FC236}">
                <a16:creationId xmlns:a16="http://schemas.microsoft.com/office/drawing/2014/main" id="{F23FD5FB-DA35-16E2-31D1-CF42013E63F8}"/>
              </a:ext>
            </a:extLst>
          </p:cNvPr>
          <p:cNvSpPr>
            <a:spLocks noGrp="1"/>
          </p:cNvSpPr>
          <p:nvPr>
            <p:ph idx="1"/>
          </p:nvPr>
        </p:nvSpPr>
        <p:spPr>
          <a:xfrm>
            <a:off x="677334" y="1207698"/>
            <a:ext cx="8596668" cy="4833665"/>
          </a:xfrm>
        </p:spPr>
        <p:txBody>
          <a:bodyPr/>
          <a:lstStyle/>
          <a:p>
            <a:pPr marL="0" indent="0">
              <a:buNone/>
            </a:pPr>
            <a:endParaRPr lang="de-DE" sz="1800" u="sng"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de-DE" sz="1800" u="sng" dirty="0">
                <a:effectLst/>
                <a:latin typeface="Arial" panose="020B0604020202020204" pitchFamily="34" charset="0"/>
                <a:ea typeface="Calibri" panose="020F0502020204030204" pitchFamily="34" charset="0"/>
                <a:cs typeface="Times New Roman" panose="02020603050405020304" pitchFamily="18" charset="0"/>
              </a:rPr>
              <a:t>Solaranlagen</a:t>
            </a:r>
            <a:r>
              <a:rPr lang="de-DE" sz="1800" dirty="0">
                <a:effectLst/>
                <a:latin typeface="Arial" panose="020B0604020202020204" pitchFamily="34" charset="0"/>
                <a:ea typeface="Calibri" panose="020F0502020204030204" pitchFamily="34" charset="0"/>
                <a:cs typeface="Times New Roman" panose="02020603050405020304" pitchFamily="18" charset="0"/>
              </a:rPr>
              <a:t> auf oder an der Laube bedürfen der Zustimmung des Verpächters. Erforderliche behördliche oder anderweitig notwendige Genehmigungen sind vom Nutzer auf seine Kosten einzuholen.	</a:t>
            </a:r>
          </a:p>
          <a:p>
            <a:pPr marL="0" indent="0">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5" name="Grafik 4">
            <a:extLst>
              <a:ext uri="{FF2B5EF4-FFF2-40B4-BE49-F238E27FC236}">
                <a16:creationId xmlns:a16="http://schemas.microsoft.com/office/drawing/2014/main" id="{7E93EF8A-EFC8-8389-0E54-CE835E29ADF5}"/>
              </a:ext>
            </a:extLst>
          </p:cNvPr>
          <p:cNvPicPr>
            <a:picLocks noChangeAspect="1"/>
          </p:cNvPicPr>
          <p:nvPr/>
        </p:nvPicPr>
        <p:blipFill>
          <a:blip r:embed="rId2"/>
          <a:stretch>
            <a:fillRect/>
          </a:stretch>
        </p:blipFill>
        <p:spPr>
          <a:xfrm>
            <a:off x="797519" y="2943383"/>
            <a:ext cx="3489809" cy="2239787"/>
          </a:xfrm>
          <a:prstGeom prst="rect">
            <a:avLst/>
          </a:prstGeom>
        </p:spPr>
      </p:pic>
      <p:pic>
        <p:nvPicPr>
          <p:cNvPr id="7" name="Grafik 6" descr="Weinende Gesichtskontur mit einfarbiger Füllung">
            <a:extLst>
              <a:ext uri="{FF2B5EF4-FFF2-40B4-BE49-F238E27FC236}">
                <a16:creationId xmlns:a16="http://schemas.microsoft.com/office/drawing/2014/main" id="{738E0872-4972-556A-8E7D-F7EA5BB860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3155" y="2834012"/>
            <a:ext cx="2458528" cy="2458528"/>
          </a:xfrm>
          <a:prstGeom prst="rect">
            <a:avLst/>
          </a:prstGeom>
        </p:spPr>
      </p:pic>
    </p:spTree>
    <p:extLst>
      <p:ext uri="{BB962C8B-B14F-4D97-AF65-F5344CB8AC3E}">
        <p14:creationId xmlns:p14="http://schemas.microsoft.com/office/powerpoint/2010/main" val="1254473842"/>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1622</Words>
  <Application>Microsoft Office PowerPoint</Application>
  <PresentationFormat>Breitbild</PresentationFormat>
  <Paragraphs>168</Paragraphs>
  <Slides>29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Trebuchet MS</vt:lpstr>
      <vt:lpstr>Wingdings 3</vt:lpstr>
      <vt:lpstr>Facette</vt:lpstr>
      <vt:lpstr>Die Rahmengartenordnung Entwurf zur MV am 06.05.2023</vt:lpstr>
      <vt:lpstr>Beschlussvorlage für die Mitgliederversammlung</vt:lpstr>
      <vt:lpstr>Gliederung der Rahmengartenordnung (RGO)</vt:lpstr>
      <vt:lpstr>Neuerungen ab 06.05.2023</vt:lpstr>
      <vt:lpstr>PowerPoint-Präsentation</vt:lpstr>
      <vt:lpstr>PowerPoint-Präsentation</vt:lpstr>
      <vt:lpstr>PowerPoint-Präsentation</vt:lpstr>
      <vt:lpstr>Kleintierhaltung</vt:lpstr>
      <vt:lpstr>Errichtung von Bauwerken(1)</vt:lpstr>
      <vt:lpstr>Errichtung von Bauwerken(2)</vt:lpstr>
      <vt:lpstr>Errichtung von Bauwerken(3)</vt:lpstr>
      <vt:lpstr>PowerPoint-Präsentation</vt:lpstr>
      <vt:lpstr>PowerPoint-Präsentation</vt:lpstr>
      <vt:lpstr>PowerPoint-Präsentation</vt:lpstr>
      <vt:lpstr>Errichtung von Bauwerken(4)</vt:lpstr>
      <vt:lpstr>Errichtung von Bauwerken(5)</vt:lpstr>
      <vt:lpstr>Umwelt- und Naturschutz (1)</vt:lpstr>
      <vt:lpstr>Umwelt- und Naturschutz (2)</vt:lpstr>
      <vt:lpstr>Umwelt- und Naturschutz (3)</vt:lpstr>
      <vt:lpstr>Anhang 02 (1)</vt:lpstr>
      <vt:lpstr>Anhang 02 (2)</vt:lpstr>
      <vt:lpstr>Neophyten (Auswahl)</vt:lpstr>
      <vt:lpstr>Neophyten</vt:lpstr>
      <vt:lpstr>Neophyten</vt:lpstr>
      <vt:lpstr>Anhang 04</vt:lpstr>
      <vt:lpstr>Zu Anhang 04</vt:lpstr>
      <vt:lpstr>Zu Anhang 04</vt:lpstr>
      <vt:lpstr>Zu Anhang 04</vt:lpstr>
      <vt:lpstr>Zu Anhang 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Rahmengartenordnung Entwurf zur MV am 06.05.2023</dc:title>
  <dc:creator>LV Gartenfreunde</dc:creator>
  <cp:lastModifiedBy>Jürgen Barz</cp:lastModifiedBy>
  <cp:revision>11</cp:revision>
  <dcterms:created xsi:type="dcterms:W3CDTF">2023-01-09T13:27:00Z</dcterms:created>
  <dcterms:modified xsi:type="dcterms:W3CDTF">2023-04-29T09:26:09Z</dcterms:modified>
</cp:coreProperties>
</file>